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avi" ContentType="video/avi"/>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7" r:id="rId3"/>
    <p:sldId id="262" r:id="rId4"/>
    <p:sldId id="263" r:id="rId5"/>
    <p:sldId id="264" r:id="rId6"/>
    <p:sldId id="288" r:id="rId7"/>
    <p:sldId id="265" r:id="rId8"/>
    <p:sldId id="266" r:id="rId9"/>
    <p:sldId id="267" r:id="rId10"/>
    <p:sldId id="268" r:id="rId11"/>
    <p:sldId id="269" r:id="rId12"/>
    <p:sldId id="261" r:id="rId13"/>
    <p:sldId id="270" r:id="rId14"/>
    <p:sldId id="271" r:id="rId15"/>
    <p:sldId id="272" r:id="rId16"/>
    <p:sldId id="273" r:id="rId17"/>
    <p:sldId id="258" r:id="rId18"/>
    <p:sldId id="275" r:id="rId19"/>
    <p:sldId id="276" r:id="rId20"/>
    <p:sldId id="277" r:id="rId21"/>
    <p:sldId id="278" r:id="rId22"/>
    <p:sldId id="279" r:id="rId23"/>
    <p:sldId id="280" r:id="rId24"/>
    <p:sldId id="274" r:id="rId25"/>
    <p:sldId id="281" r:id="rId26"/>
    <p:sldId id="282" r:id="rId27"/>
    <p:sldId id="283" r:id="rId28"/>
    <p:sldId id="259" r:id="rId29"/>
    <p:sldId id="285" r:id="rId30"/>
    <p:sldId id="286" r:id="rId31"/>
    <p:sldId id="260" r:id="rId32"/>
    <p:sldId id="284" r:id="rId33"/>
    <p:sldId id="28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A8CB"/>
    <a:srgbClr val="8238BA"/>
    <a:srgbClr val="E33D3D"/>
    <a:srgbClr val="23677F"/>
    <a:srgbClr val="318FB1"/>
    <a:srgbClr val="004A64"/>
    <a:srgbClr val="858585"/>
    <a:srgbClr val="36174D"/>
    <a:srgbClr val="640000"/>
    <a:srgbClr val="826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74" autoAdjust="0"/>
  </p:normalViewPr>
  <p:slideViewPr>
    <p:cSldViewPr>
      <p:cViewPr varScale="1">
        <p:scale>
          <a:sx n="69" d="100"/>
          <a:sy n="69" d="100"/>
        </p:scale>
        <p:origin x="-85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5B646E-2629-4CDC-AB3C-83D80B27FB2A}" type="datetimeFigureOut">
              <a:rPr lang="en-US" smtClean="0"/>
              <a:pPr/>
              <a:t>6/7/2012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95381D-2F36-4DEE-A091-5B2C01B44332}" type="slidenum">
              <a:rPr lang="en-US" smtClean="0"/>
              <a:pPr/>
              <a:t>‹#›</a:t>
            </a:fld>
            <a:endParaRPr lang="en-US"/>
          </a:p>
        </p:txBody>
      </p:sp>
    </p:spTree>
    <p:extLst>
      <p:ext uri="{BB962C8B-B14F-4D97-AF65-F5344CB8AC3E}">
        <p14:creationId xmlns:p14="http://schemas.microsoft.com/office/powerpoint/2010/main" val="93632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briefly discuss the properties of the ideal pedestrian simulator</a:t>
            </a:r>
          </a:p>
          <a:p>
            <a:endParaRPr lang="en-US" dirty="0" smtClean="0"/>
          </a:p>
          <a:p>
            <a:r>
              <a:rPr lang="en-US" dirty="0" smtClean="0"/>
              <a:t>The</a:t>
            </a:r>
            <a:r>
              <a:rPr lang="en-US" baseline="0" dirty="0" smtClean="0"/>
              <a:t> first property is utility.  The pedestrian needs to be practical.  To make an extreme example, if a simulator requires days to simulate a relatively simple scenario, it would be impractical to use it for complex scenarios.</a:t>
            </a:r>
          </a:p>
          <a:p>
            <a:r>
              <a:rPr lang="en-US" baseline="0" dirty="0" smtClean="0"/>
              <a:t>Utility arises from two other properties: stability and efficiency</a:t>
            </a:r>
          </a:p>
          <a:p>
            <a:endParaRPr lang="en-US" baseline="0" dirty="0" smtClean="0"/>
          </a:p>
          <a:p>
            <a:r>
              <a:rPr lang="en-US" baseline="0" dirty="0" smtClean="0"/>
              <a:t>The simulator’s stability is related to the largest time step you can take and still get viable results.  </a:t>
            </a:r>
          </a:p>
          <a:p>
            <a:r>
              <a:rPr lang="en-US" baseline="0" dirty="0" smtClean="0"/>
              <a:t>The simulator’s efficiency is the actual computation cost of a single time step.</a:t>
            </a:r>
          </a:p>
          <a:p>
            <a:r>
              <a:rPr lang="en-US" baseline="0" dirty="0" smtClean="0"/>
              <a:t>The full utility depends on both.  Maximizing utility is a balance of both of these properties.</a:t>
            </a:r>
          </a:p>
          <a:p>
            <a:r>
              <a:rPr lang="en-US" baseline="0" dirty="0" smtClean="0"/>
              <a:t>For example, implicit integration increases the cost of a single time step, but allows for a significantly larger time step.  The net result may be a gain in utility.  Ultimately, we endeavor to maximize the utility of our simulators.</a:t>
            </a:r>
          </a:p>
          <a:p>
            <a:endParaRPr lang="en-US" baseline="0" dirty="0" smtClean="0"/>
          </a:p>
          <a:p>
            <a:r>
              <a:rPr lang="en-US" baseline="0" dirty="0" smtClean="0"/>
              <a:t>The second important property of an ideal simulator is the behavior.  Fundamentally, we want the simulator to produce accurate, meaningful behavior.</a:t>
            </a:r>
          </a:p>
          <a:p>
            <a:r>
              <a:rPr lang="en-US" baseline="0" dirty="0" smtClean="0"/>
              <a:t>This property implies the credibility of the simulator.  Can we rely on the predictions a simulator makes.  Of course, this is not a binary state.  Fully reliable or wholly unreliable.  There may be aspects of the simulator sufficiently reliable to produce credible results in certain scenarios, but not others.</a:t>
            </a:r>
          </a:p>
          <a:p>
            <a:endParaRPr lang="en-US" baseline="0" dirty="0" smtClean="0"/>
          </a:p>
          <a:p>
            <a:r>
              <a:rPr lang="en-US" baseline="0" dirty="0" smtClean="0"/>
              <a:t>Of these two properties, behavior is the most important.  If the results are suspect, it doesn’t matter how quickly we derived them.</a:t>
            </a:r>
          </a:p>
        </p:txBody>
      </p:sp>
      <p:sp>
        <p:nvSpPr>
          <p:cNvPr id="4" name="Slide Number Placeholder 3"/>
          <p:cNvSpPr>
            <a:spLocks noGrp="1"/>
          </p:cNvSpPr>
          <p:nvPr>
            <p:ph type="sldNum" sz="quarter" idx="10"/>
          </p:nvPr>
        </p:nvSpPr>
        <p:spPr/>
        <p:txBody>
          <a:bodyPr/>
          <a:lstStyle/>
          <a:p>
            <a:fld id="{0D95381D-2F36-4DEE-A091-5B2C01B44332}" type="slidenum">
              <a:rPr lang="en-US" smtClean="0"/>
              <a:pPr/>
              <a:t>2</a:t>
            </a:fld>
            <a:endParaRPr lang="en-US"/>
          </a:p>
        </p:txBody>
      </p:sp>
    </p:spTree>
    <p:extLst>
      <p:ext uri="{BB962C8B-B14F-4D97-AF65-F5344CB8AC3E}">
        <p14:creationId xmlns:p14="http://schemas.microsoft.com/office/powerpoint/2010/main" val="1022121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ORCA addresses this problem by changing the representation of the velocity obstacle.  Instead of a single truncated cone, it models the velocity obstacle as a half-plane.  You can think of it as the union of many predictions.  The agent is now predicting that the other entity is taking one of many possible velocities and avoiding all of them.  </a:t>
            </a:r>
          </a:p>
          <a:p>
            <a:endParaRPr lang="en-US" baseline="0" dirty="0" smtClean="0"/>
          </a:p>
          <a:p>
            <a:r>
              <a:rPr lang="en-US" baseline="0" dirty="0" smtClean="0"/>
              <a:t>I won’t  get into the exact definition of this plane here.  I’d refer you to our paper for the highlights and the original paper for the details.  </a:t>
            </a:r>
          </a:p>
        </p:txBody>
      </p:sp>
      <p:sp>
        <p:nvSpPr>
          <p:cNvPr id="4" name="Slide Number Placeholder 3"/>
          <p:cNvSpPr>
            <a:spLocks noGrp="1"/>
          </p:cNvSpPr>
          <p:nvPr>
            <p:ph type="sldNum" sz="quarter" idx="10"/>
          </p:nvPr>
        </p:nvSpPr>
        <p:spPr/>
        <p:txBody>
          <a:bodyPr/>
          <a:lstStyle/>
          <a:p>
            <a:fld id="{0D95381D-2F36-4DEE-A091-5B2C01B44332}" type="slidenum">
              <a:rPr lang="en-US" smtClean="0"/>
              <a:pPr/>
              <a:t>11</a:t>
            </a:fld>
            <a:endParaRPr lang="en-US"/>
          </a:p>
        </p:txBody>
      </p:sp>
    </p:spTree>
    <p:extLst>
      <p:ext uri="{BB962C8B-B14F-4D97-AF65-F5344CB8AC3E}">
        <p14:creationId xmlns:p14="http://schemas.microsoft.com/office/powerpoint/2010/main" val="102212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5381D-2F36-4DEE-A091-5B2C01B44332}" type="slidenum">
              <a:rPr lang="en-US" smtClean="0"/>
              <a:pPr/>
              <a:t>12</a:t>
            </a:fld>
            <a:endParaRPr lang="en-US"/>
          </a:p>
        </p:txBody>
      </p:sp>
    </p:spTree>
    <p:extLst>
      <p:ext uri="{BB962C8B-B14F-4D97-AF65-F5344CB8AC3E}">
        <p14:creationId xmlns:p14="http://schemas.microsoft.com/office/powerpoint/2010/main" val="863536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5381D-2F36-4DEE-A091-5B2C01B44332}" type="slidenum">
              <a:rPr lang="en-US" smtClean="0"/>
              <a:pPr/>
              <a:t>13</a:t>
            </a:fld>
            <a:endParaRPr lang="en-US"/>
          </a:p>
        </p:txBody>
      </p:sp>
    </p:spTree>
    <p:extLst>
      <p:ext uri="{BB962C8B-B14F-4D97-AF65-F5344CB8AC3E}">
        <p14:creationId xmlns:p14="http://schemas.microsoft.com/office/powerpoint/2010/main" val="863536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5381D-2F36-4DEE-A091-5B2C01B44332}" type="slidenum">
              <a:rPr lang="en-US" smtClean="0"/>
              <a:pPr/>
              <a:t>14</a:t>
            </a:fld>
            <a:endParaRPr lang="en-US"/>
          </a:p>
        </p:txBody>
      </p:sp>
    </p:spTree>
    <p:extLst>
      <p:ext uri="{BB962C8B-B14F-4D97-AF65-F5344CB8AC3E}">
        <p14:creationId xmlns:p14="http://schemas.microsoft.com/office/powerpoint/2010/main" val="863536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5381D-2F36-4DEE-A091-5B2C01B44332}" type="slidenum">
              <a:rPr lang="en-US" smtClean="0"/>
              <a:pPr/>
              <a:t>15</a:t>
            </a:fld>
            <a:endParaRPr lang="en-US"/>
          </a:p>
        </p:txBody>
      </p:sp>
    </p:spTree>
    <p:extLst>
      <p:ext uri="{BB962C8B-B14F-4D97-AF65-F5344CB8AC3E}">
        <p14:creationId xmlns:p14="http://schemas.microsoft.com/office/powerpoint/2010/main" val="86353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here that I don’t simply want to use the fundamental diagram as input.  Because that raises the question, WHICH fundamental diagram should I use?  It varies based on simulation conditions, population parameters,</a:t>
            </a:r>
            <a:r>
              <a:rPr lang="en-US" baseline="0" dirty="0" smtClean="0"/>
              <a:t> etc.  Instead, we seek to model some of the underlying origins of the FD. </a:t>
            </a:r>
          </a:p>
          <a:p>
            <a:endParaRPr lang="en-US" baseline="0" dirty="0" smtClean="0"/>
          </a:p>
          <a:p>
            <a:r>
              <a:rPr lang="en-US" baseline="0" dirty="0" smtClean="0"/>
              <a:t>NOTE: This is a model of a hypothesis.  Parts of it are well justified by science, other aspects are speculative, but reasonable.</a:t>
            </a:r>
            <a:endParaRPr lang="en-US" dirty="0"/>
          </a:p>
        </p:txBody>
      </p:sp>
      <p:sp>
        <p:nvSpPr>
          <p:cNvPr id="4" name="Slide Number Placeholder 3"/>
          <p:cNvSpPr>
            <a:spLocks noGrp="1"/>
          </p:cNvSpPr>
          <p:nvPr>
            <p:ph type="sldNum" sz="quarter" idx="10"/>
          </p:nvPr>
        </p:nvSpPr>
        <p:spPr/>
        <p:txBody>
          <a:bodyPr/>
          <a:lstStyle/>
          <a:p>
            <a:fld id="{0D95381D-2F36-4DEE-A091-5B2C01B44332}" type="slidenum">
              <a:rPr lang="en-US" smtClean="0"/>
              <a:pPr/>
              <a:t>16</a:t>
            </a:fld>
            <a:endParaRPr lang="en-US"/>
          </a:p>
        </p:txBody>
      </p:sp>
    </p:spTree>
    <p:extLst>
      <p:ext uri="{BB962C8B-B14F-4D97-AF65-F5344CB8AC3E}">
        <p14:creationId xmlns:p14="http://schemas.microsoft.com/office/powerpoint/2010/main" val="86353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will</a:t>
            </a:r>
            <a:r>
              <a:rPr lang="en-US" baseline="0" dirty="0" smtClean="0"/>
              <a:t> be the single most controversial statement I make.</a:t>
            </a:r>
          </a:p>
          <a:p>
            <a:endParaRPr lang="en-US" dirty="0"/>
          </a:p>
        </p:txBody>
      </p:sp>
      <p:sp>
        <p:nvSpPr>
          <p:cNvPr id="4" name="Slide Number Placeholder 3"/>
          <p:cNvSpPr>
            <a:spLocks noGrp="1"/>
          </p:cNvSpPr>
          <p:nvPr>
            <p:ph type="sldNum" sz="quarter" idx="10"/>
          </p:nvPr>
        </p:nvSpPr>
        <p:spPr/>
        <p:txBody>
          <a:bodyPr/>
          <a:lstStyle/>
          <a:p>
            <a:fld id="{0D95381D-2F36-4DEE-A091-5B2C01B44332}"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will</a:t>
            </a:r>
            <a:r>
              <a:rPr lang="en-US" baseline="0" dirty="0" smtClean="0"/>
              <a:t> be the single most controversial statement I make.</a:t>
            </a:r>
            <a:endParaRPr lang="en-US" baseline="0" smtClean="0"/>
          </a:p>
          <a:p>
            <a:endParaRPr lang="en-US"/>
          </a:p>
        </p:txBody>
      </p:sp>
      <p:sp>
        <p:nvSpPr>
          <p:cNvPr id="4" name="Slide Number Placeholder 3"/>
          <p:cNvSpPr>
            <a:spLocks noGrp="1"/>
          </p:cNvSpPr>
          <p:nvPr>
            <p:ph type="sldNum" sz="quarter" idx="10"/>
          </p:nvPr>
        </p:nvSpPr>
        <p:spPr/>
        <p:txBody>
          <a:bodyPr/>
          <a:lstStyle/>
          <a:p>
            <a:fld id="{0D95381D-2F36-4DEE-A091-5B2C01B44332}"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will</a:t>
            </a:r>
            <a:r>
              <a:rPr lang="en-US" baseline="0" dirty="0" smtClean="0"/>
              <a:t> be the single most controversial statement I make.</a:t>
            </a:r>
            <a:endParaRPr lang="en-US" baseline="0" smtClean="0"/>
          </a:p>
          <a:p>
            <a:endParaRPr lang="en-US"/>
          </a:p>
        </p:txBody>
      </p:sp>
      <p:sp>
        <p:nvSpPr>
          <p:cNvPr id="4" name="Slide Number Placeholder 3"/>
          <p:cNvSpPr>
            <a:spLocks noGrp="1"/>
          </p:cNvSpPr>
          <p:nvPr>
            <p:ph type="sldNum" sz="quarter" idx="10"/>
          </p:nvPr>
        </p:nvSpPr>
        <p:spPr/>
        <p:txBody>
          <a:bodyPr/>
          <a:lstStyle/>
          <a:p>
            <a:fld id="{0D95381D-2F36-4DEE-A091-5B2C01B44332}"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will</a:t>
            </a:r>
            <a:r>
              <a:rPr lang="en-US" baseline="0" dirty="0" smtClean="0"/>
              <a:t> be the single most controversial statement I make.</a:t>
            </a:r>
            <a:endParaRPr lang="en-US" baseline="0" smtClean="0"/>
          </a:p>
          <a:p>
            <a:endParaRPr lang="en-US"/>
          </a:p>
        </p:txBody>
      </p:sp>
      <p:sp>
        <p:nvSpPr>
          <p:cNvPr id="4" name="Slide Number Placeholder 3"/>
          <p:cNvSpPr>
            <a:spLocks noGrp="1"/>
          </p:cNvSpPr>
          <p:nvPr>
            <p:ph type="sldNum" sz="quarter" idx="10"/>
          </p:nvPr>
        </p:nvSpPr>
        <p:spPr/>
        <p:txBody>
          <a:bodyPr/>
          <a:lstStyle/>
          <a:p>
            <a:fld id="{0D95381D-2F36-4DEE-A091-5B2C01B44332}"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pedestrian dynamics community has largely considered two major classes of pedestrian models.</a:t>
            </a:r>
          </a:p>
          <a:p>
            <a:endParaRPr lang="en-US" baseline="0" dirty="0" smtClean="0"/>
          </a:p>
          <a:p>
            <a:r>
              <a:rPr lang="en-US" baseline="0" dirty="0" smtClean="0"/>
              <a:t>The first is social forces.  Social force models treat pedestrians as mass-particles and model pedestrian behavior and interactions as a </a:t>
            </a:r>
            <a:r>
              <a:rPr lang="en-US" baseline="0" dirty="0" err="1" smtClean="0"/>
              <a:t>superpositioning</a:t>
            </a:r>
            <a:r>
              <a:rPr lang="en-US" baseline="0" dirty="0" smtClean="0"/>
              <a:t> of forces.  Most of the work in this domain are focused on formulations of the forces, including customized forces to introduce novel behaviors.</a:t>
            </a:r>
          </a:p>
        </p:txBody>
      </p:sp>
      <p:sp>
        <p:nvSpPr>
          <p:cNvPr id="4" name="Slide Number Placeholder 3"/>
          <p:cNvSpPr>
            <a:spLocks noGrp="1"/>
          </p:cNvSpPr>
          <p:nvPr>
            <p:ph type="sldNum" sz="quarter" idx="10"/>
          </p:nvPr>
        </p:nvSpPr>
        <p:spPr/>
        <p:txBody>
          <a:bodyPr/>
          <a:lstStyle/>
          <a:p>
            <a:fld id="{0D95381D-2F36-4DEE-A091-5B2C01B44332}" type="slidenum">
              <a:rPr lang="en-US" smtClean="0"/>
              <a:pPr/>
              <a:t>3</a:t>
            </a:fld>
            <a:endParaRPr lang="en-US"/>
          </a:p>
        </p:txBody>
      </p:sp>
    </p:spTree>
    <p:extLst>
      <p:ext uri="{BB962C8B-B14F-4D97-AF65-F5344CB8AC3E}">
        <p14:creationId xmlns:p14="http://schemas.microsoft.com/office/powerpoint/2010/main" val="1022121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will</a:t>
            </a:r>
            <a:r>
              <a:rPr lang="en-US" baseline="0" dirty="0" smtClean="0"/>
              <a:t> be the single most controversial statement I make.</a:t>
            </a:r>
            <a:endParaRPr lang="en-US" baseline="0" smtClean="0"/>
          </a:p>
          <a:p>
            <a:endParaRPr lang="en-US"/>
          </a:p>
        </p:txBody>
      </p:sp>
      <p:sp>
        <p:nvSpPr>
          <p:cNvPr id="4" name="Slide Number Placeholder 3"/>
          <p:cNvSpPr>
            <a:spLocks noGrp="1"/>
          </p:cNvSpPr>
          <p:nvPr>
            <p:ph type="sldNum" sz="quarter" idx="10"/>
          </p:nvPr>
        </p:nvSpPr>
        <p:spPr/>
        <p:txBody>
          <a:bodyPr/>
          <a:lstStyle/>
          <a:p>
            <a:fld id="{0D95381D-2F36-4DEE-A091-5B2C01B44332}"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Cellular automata is the second class of common pedestrian models.  It operates on a discretization of the simulation domain.  Typically, agents occupy a single cell and a cell can hold, at most, a single agent.  The agents move from cell to cell based on a set of rules.</a:t>
            </a:r>
          </a:p>
          <a:p>
            <a:endParaRPr lang="en-US" baseline="0" dirty="0" smtClean="0"/>
          </a:p>
          <a:p>
            <a:r>
              <a:rPr lang="en-US" baseline="0" dirty="0" smtClean="0"/>
              <a:t>The earliest work used hand-crafted rules for pedestrian movement.  Later work introduced </a:t>
            </a:r>
            <a:r>
              <a:rPr lang="en-US" baseline="0" dirty="0" err="1" smtClean="0"/>
              <a:t>probabilitic</a:t>
            </a:r>
            <a:r>
              <a:rPr lang="en-US" baseline="0" dirty="0" smtClean="0"/>
              <a:t> models to govern the movement.  Research in this domain has consistent of examining the domain (including higher-</a:t>
            </a:r>
            <a:r>
              <a:rPr lang="en-US" baseline="0" dirty="0" err="1" smtClean="0"/>
              <a:t>tesselations</a:t>
            </a:r>
            <a:r>
              <a:rPr lang="en-US" baseline="0" dirty="0" smtClean="0"/>
              <a:t> in which agents can occupy and move multiple cells per time step, alternative rule formulations, and even alternative </a:t>
            </a:r>
            <a:r>
              <a:rPr lang="en-US" baseline="0" dirty="0" err="1" smtClean="0"/>
              <a:t>tesselations</a:t>
            </a:r>
            <a:r>
              <a:rPr lang="en-US" baseline="0" dirty="0" smtClean="0"/>
              <a:t> (such as hexagonal </a:t>
            </a:r>
            <a:r>
              <a:rPr lang="en-US" baseline="0" dirty="0" err="1" smtClean="0"/>
              <a:t>tesselation</a:t>
            </a:r>
            <a:r>
              <a:rPr lang="en-US" baseline="0" dirty="0" smtClean="0"/>
              <a:t>.)</a:t>
            </a:r>
          </a:p>
        </p:txBody>
      </p:sp>
      <p:sp>
        <p:nvSpPr>
          <p:cNvPr id="4" name="Slide Number Placeholder 3"/>
          <p:cNvSpPr>
            <a:spLocks noGrp="1"/>
          </p:cNvSpPr>
          <p:nvPr>
            <p:ph type="sldNum" sz="quarter" idx="10"/>
          </p:nvPr>
        </p:nvSpPr>
        <p:spPr/>
        <p:txBody>
          <a:bodyPr/>
          <a:lstStyle/>
          <a:p>
            <a:fld id="{0D95381D-2F36-4DEE-A091-5B2C01B44332}" type="slidenum">
              <a:rPr lang="en-US" smtClean="0"/>
              <a:pPr/>
              <a:t>4</a:t>
            </a:fld>
            <a:endParaRPr lang="en-US"/>
          </a:p>
        </p:txBody>
      </p:sp>
    </p:spTree>
    <p:extLst>
      <p:ext uri="{BB962C8B-B14F-4D97-AF65-F5344CB8AC3E}">
        <p14:creationId xmlns:p14="http://schemas.microsoft.com/office/powerpoint/2010/main" val="102212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work is based on a model used in robotics called “velocity obstacles”.  </a:t>
            </a:r>
          </a:p>
          <a:p>
            <a:endParaRPr lang="en-US" baseline="0" dirty="0" smtClean="0"/>
          </a:p>
          <a:p>
            <a:r>
              <a:rPr lang="en-US" baseline="0" dirty="0" smtClean="0"/>
              <a:t>Simply put, these techniques perform optimization techniques in velocity space to directly compute a collision-free velocity.  It uses the concept of the “velocity obstacle” to perform this computation.  I’ll go a bit more detail into this later.  Most of the research in these techniques vary how the velocity obstacle is defined and what optimization functions are used.</a:t>
            </a:r>
          </a:p>
        </p:txBody>
      </p:sp>
      <p:sp>
        <p:nvSpPr>
          <p:cNvPr id="4" name="Slide Number Placeholder 3"/>
          <p:cNvSpPr>
            <a:spLocks noGrp="1"/>
          </p:cNvSpPr>
          <p:nvPr>
            <p:ph type="sldNum" sz="quarter" idx="10"/>
          </p:nvPr>
        </p:nvSpPr>
        <p:spPr/>
        <p:txBody>
          <a:bodyPr/>
          <a:lstStyle/>
          <a:p>
            <a:fld id="{0D95381D-2F36-4DEE-A091-5B2C01B44332}" type="slidenum">
              <a:rPr lang="en-US" smtClean="0"/>
              <a:pPr/>
              <a:t>5</a:t>
            </a:fld>
            <a:endParaRPr lang="en-US"/>
          </a:p>
        </p:txBody>
      </p:sp>
    </p:spTree>
    <p:extLst>
      <p:ext uri="{BB962C8B-B14F-4D97-AF65-F5344CB8AC3E}">
        <p14:creationId xmlns:p14="http://schemas.microsoft.com/office/powerpoint/2010/main" val="102212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Intuitively, velocity obstacles automatically account for position and velocity in devising a response.  It uses velocity to make predictions over a small window to determine if a response is necessary.  In these three cases, it correctly identifies whether the other agent represents an imminent collision.</a:t>
            </a:r>
          </a:p>
          <a:p>
            <a:endParaRPr lang="en-US" baseline="0" dirty="0" smtClean="0"/>
          </a:p>
          <a:p>
            <a:r>
              <a:rPr lang="en-US" baseline="0" dirty="0" smtClean="0"/>
              <a:t>First, this stationary agent sits on the red agent’s intended path.  A response is required.  This would be detected considering only position.</a:t>
            </a:r>
          </a:p>
          <a:p>
            <a:endParaRPr lang="en-US" baseline="0" dirty="0" smtClean="0"/>
          </a:p>
          <a:p>
            <a:r>
              <a:rPr lang="en-US" baseline="0" dirty="0" smtClean="0"/>
              <a:t>Second, the agent, which currently lies on the path, is moving perpendicularly.  It will no longer be on the path when the red agent arrives, no response is required.  Considering only position will falsely require a response.</a:t>
            </a:r>
          </a:p>
          <a:p>
            <a:endParaRPr lang="en-US" baseline="0" dirty="0" smtClean="0"/>
          </a:p>
          <a:p>
            <a:r>
              <a:rPr lang="en-US" baseline="0" dirty="0" smtClean="0"/>
              <a:t>Finally, the agent is not currently on the path, but will be.  A response is required.  Such a response would not necessarily be taken when considering only position.</a:t>
            </a:r>
            <a:endParaRPr lang="en-US" baseline="0" dirty="0" smtClean="0"/>
          </a:p>
        </p:txBody>
      </p:sp>
      <p:sp>
        <p:nvSpPr>
          <p:cNvPr id="4" name="Slide Number Placeholder 3"/>
          <p:cNvSpPr>
            <a:spLocks noGrp="1"/>
          </p:cNvSpPr>
          <p:nvPr>
            <p:ph type="sldNum" sz="quarter" idx="10"/>
          </p:nvPr>
        </p:nvSpPr>
        <p:spPr/>
        <p:txBody>
          <a:bodyPr/>
          <a:lstStyle/>
          <a:p>
            <a:fld id="{0D95381D-2F36-4DEE-A091-5B2C01B44332}" type="slidenum">
              <a:rPr lang="en-US" smtClean="0"/>
              <a:pPr/>
              <a:t>6</a:t>
            </a:fld>
            <a:endParaRPr lang="en-US"/>
          </a:p>
        </p:txBody>
      </p:sp>
    </p:spTree>
    <p:extLst>
      <p:ext uri="{BB962C8B-B14F-4D97-AF65-F5344CB8AC3E}">
        <p14:creationId xmlns:p14="http://schemas.microsoft.com/office/powerpoint/2010/main" val="1022121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 like to provide a simple overview of velocity obstacles, and the particular variation we use, called ORCA.</a:t>
            </a:r>
          </a:p>
          <a:p>
            <a:endParaRPr lang="en-US" baseline="0" dirty="0" smtClean="0"/>
          </a:p>
          <a:p>
            <a:r>
              <a:rPr lang="en-US" baseline="0" dirty="0" smtClean="0"/>
              <a:t>The central idea of the this approach is the velocity obstacle.  It is a set of velocities, which, if taken, will lead to an inevitable collision.  Let’s look at an example.</a:t>
            </a:r>
          </a:p>
          <a:p>
            <a:endParaRPr lang="en-US" baseline="0" dirty="0" smtClean="0"/>
          </a:p>
          <a:p>
            <a:r>
              <a:rPr lang="en-US" baseline="0" dirty="0" smtClean="0"/>
              <a:t>Here we have an agent and an obstacle.  We can easily determine a region of space (called the </a:t>
            </a:r>
            <a:r>
              <a:rPr lang="en-US" baseline="0" dirty="0" err="1" smtClean="0"/>
              <a:t>Minkowski</a:t>
            </a:r>
            <a:r>
              <a:rPr lang="en-US" baseline="0" dirty="0" smtClean="0"/>
              <a:t> sum).  If the agent’s center is anywhere within this region, it is colliding with the obstacle.</a:t>
            </a:r>
          </a:p>
          <a:p>
            <a:r>
              <a:rPr lang="en-US" baseline="0" dirty="0" smtClean="0"/>
              <a:t>From this we can draw a cone originating from the agent and bounding this collision region.  We know that any velocity inside of this cone will lead to an eventual collision.</a:t>
            </a:r>
          </a:p>
          <a:p>
            <a:r>
              <a:rPr lang="en-US" baseline="0" dirty="0" smtClean="0"/>
              <a:t>However, in practice, we aren’t worried about collisions that happen hours from now.  So, we can account for that by truncating the cone in this manner.  Now, this shorter velocity is viable because it won’t lead to a collision within some specified time range.  Finally, we simply select a velocity outside of the velocity obstacle to avoid collision.</a:t>
            </a:r>
          </a:p>
        </p:txBody>
      </p:sp>
      <p:sp>
        <p:nvSpPr>
          <p:cNvPr id="4" name="Slide Number Placeholder 3"/>
          <p:cNvSpPr>
            <a:spLocks noGrp="1"/>
          </p:cNvSpPr>
          <p:nvPr>
            <p:ph type="sldNum" sz="quarter" idx="10"/>
          </p:nvPr>
        </p:nvSpPr>
        <p:spPr/>
        <p:txBody>
          <a:bodyPr/>
          <a:lstStyle/>
          <a:p>
            <a:fld id="{0D95381D-2F36-4DEE-A091-5B2C01B44332}" type="slidenum">
              <a:rPr lang="en-US" smtClean="0"/>
              <a:pPr/>
              <a:t>7</a:t>
            </a:fld>
            <a:endParaRPr lang="en-US"/>
          </a:p>
        </p:txBody>
      </p:sp>
    </p:spTree>
    <p:extLst>
      <p:ext uri="{BB962C8B-B14F-4D97-AF65-F5344CB8AC3E}">
        <p14:creationId xmlns:p14="http://schemas.microsoft.com/office/powerpoint/2010/main" val="102212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 this to navigate by providing a preferred velocity.  If the preferred velocity already lies outside the velocity obstacle, it is viable and the agent can take it.</a:t>
            </a:r>
          </a:p>
          <a:p>
            <a:endParaRPr lang="en-US" baseline="0" dirty="0" smtClean="0"/>
          </a:p>
          <a:p>
            <a:r>
              <a:rPr lang="en-US" baseline="0" dirty="0" smtClean="0"/>
              <a:t>If the preferred velocity lies within the velocity obstacle, we select the velocity outside the obstacle which “best” approximates the preferred velocity.</a:t>
            </a:r>
          </a:p>
        </p:txBody>
      </p:sp>
      <p:sp>
        <p:nvSpPr>
          <p:cNvPr id="4" name="Slide Number Placeholder 3"/>
          <p:cNvSpPr>
            <a:spLocks noGrp="1"/>
          </p:cNvSpPr>
          <p:nvPr>
            <p:ph type="sldNum" sz="quarter" idx="10"/>
          </p:nvPr>
        </p:nvSpPr>
        <p:spPr/>
        <p:txBody>
          <a:bodyPr/>
          <a:lstStyle/>
          <a:p>
            <a:fld id="{0D95381D-2F36-4DEE-A091-5B2C01B44332}" type="slidenum">
              <a:rPr lang="en-US" smtClean="0"/>
              <a:pPr/>
              <a:t>8</a:t>
            </a:fld>
            <a:endParaRPr lang="en-US"/>
          </a:p>
        </p:txBody>
      </p:sp>
    </p:spTree>
    <p:extLst>
      <p:ext uri="{BB962C8B-B14F-4D97-AF65-F5344CB8AC3E}">
        <p14:creationId xmlns:p14="http://schemas.microsoft.com/office/powerpoint/2010/main" val="1022121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we just saw is how the agent responds to a static obstacle.  But what if it is moving?  Like another agent?  We simply translate the velocity obstacle by that velocity.</a:t>
            </a:r>
          </a:p>
        </p:txBody>
      </p:sp>
      <p:sp>
        <p:nvSpPr>
          <p:cNvPr id="4" name="Slide Number Placeholder 3"/>
          <p:cNvSpPr>
            <a:spLocks noGrp="1"/>
          </p:cNvSpPr>
          <p:nvPr>
            <p:ph type="sldNum" sz="quarter" idx="10"/>
          </p:nvPr>
        </p:nvSpPr>
        <p:spPr/>
        <p:txBody>
          <a:bodyPr/>
          <a:lstStyle/>
          <a:p>
            <a:fld id="{0D95381D-2F36-4DEE-A091-5B2C01B44332}" type="slidenum">
              <a:rPr lang="en-US" smtClean="0"/>
              <a:pPr/>
              <a:t>9</a:t>
            </a:fld>
            <a:endParaRPr lang="en-US"/>
          </a:p>
        </p:txBody>
      </p:sp>
    </p:spTree>
    <p:extLst>
      <p:ext uri="{BB962C8B-B14F-4D97-AF65-F5344CB8AC3E}">
        <p14:creationId xmlns:p14="http://schemas.microsoft.com/office/powerpoint/2010/main" val="102212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More particularly, the agent isn’t optimizing with respect to what the dynamic obstacle is going to do.  It is planning with respect to what it THINKS the obstacle is going to do. If the prediction is wrong, the agent is optimizing with respect to the wrong velocity obstacle and an apparently collision-free velocity is no longer collision-free.  The previous example showed an un-responsive moving obstacle.  But what if the obstacle responds to the agent?</a:t>
            </a:r>
          </a:p>
          <a:p>
            <a:endParaRPr lang="en-US" baseline="0" dirty="0" smtClean="0"/>
          </a:p>
          <a:p>
            <a:r>
              <a:rPr lang="en-US" baseline="0" dirty="0" smtClean="0"/>
              <a:t>Here we have the </a:t>
            </a:r>
            <a:r>
              <a:rPr lang="en-US" baseline="0" dirty="0" err="1" smtClean="0"/>
              <a:t>agen’ts</a:t>
            </a:r>
            <a:r>
              <a:rPr lang="en-US" baseline="0" dirty="0" smtClean="0"/>
              <a:t> preferred velocity.  It predicts that the obstacle will move with this velocity.  The corresponding velocity obstacle would be look like this.  The </a:t>
            </a:r>
            <a:r>
              <a:rPr lang="en-US" baseline="0" dirty="0" err="1" smtClean="0"/>
              <a:t>agen’ts</a:t>
            </a:r>
            <a:r>
              <a:rPr lang="en-US" baseline="0" dirty="0" smtClean="0"/>
              <a:t> preferred velocity isn’t viable and it selects a suitable alternative.   However, it turns out that the agent is actually moving with THIS velocity inducing THIS velocity obstacle.  It turns out, the selected velocity is not viable, and the original, preferred velocity is viable.  This naturally leads to simulation stability issues.</a:t>
            </a:r>
          </a:p>
        </p:txBody>
      </p:sp>
      <p:sp>
        <p:nvSpPr>
          <p:cNvPr id="4" name="Slide Number Placeholder 3"/>
          <p:cNvSpPr>
            <a:spLocks noGrp="1"/>
          </p:cNvSpPr>
          <p:nvPr>
            <p:ph type="sldNum" sz="quarter" idx="10"/>
          </p:nvPr>
        </p:nvSpPr>
        <p:spPr/>
        <p:txBody>
          <a:bodyPr/>
          <a:lstStyle/>
          <a:p>
            <a:fld id="{0D95381D-2F36-4DEE-A091-5B2C01B44332}" type="slidenum">
              <a:rPr lang="en-US" smtClean="0"/>
              <a:pPr/>
              <a:t>10</a:t>
            </a:fld>
            <a:endParaRPr lang="en-US"/>
          </a:p>
        </p:txBody>
      </p:sp>
    </p:spTree>
    <p:extLst>
      <p:ext uri="{BB962C8B-B14F-4D97-AF65-F5344CB8AC3E}">
        <p14:creationId xmlns:p14="http://schemas.microsoft.com/office/powerpoint/2010/main" val="102212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FD0D77C-E041-4F6B-8758-77F3A5FBBC1A}" type="datetime1">
              <a:rPr lang="en-US" smtClean="0"/>
              <a:pPr/>
              <a:t>6/7/2012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04EF-3808-4A78-9F81-A6D9EF91A1E1}"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24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26779-B34A-4B2E-81D3-10C8E6C48ECD}" type="datetime1">
              <a:rPr lang="en-US" smtClean="0"/>
              <a:pPr/>
              <a:t>6/7/2012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04EF-3808-4A78-9F81-A6D9EF91A1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9B104-B916-4F51-9654-4AE13FDC990A}" type="datetime1">
              <a:rPr lang="en-US" smtClean="0"/>
              <a:pPr/>
              <a:t>6/7/2012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04EF-3808-4A78-9F81-A6D9EF91A1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944562"/>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6E461AD0-C9EC-4CA8-9D70-56EE1E89B8FE}" type="datetime1">
              <a:rPr lang="en-US" smtClean="0"/>
              <a:pPr/>
              <a:t>6/7/2012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04EF-3808-4A78-9F81-A6D9EF91A1E1}" type="slidenum">
              <a:rPr lang="en-US" smtClean="0"/>
              <a:pPr/>
              <a:t>‹#›</a:t>
            </a:fld>
            <a:endParaRPr lang="en-US"/>
          </a:p>
        </p:txBody>
      </p:sp>
      <p:sp>
        <p:nvSpPr>
          <p:cNvPr id="8" name="Content Placeholder 7"/>
          <p:cNvSpPr>
            <a:spLocks noGrp="1"/>
          </p:cNvSpPr>
          <p:nvPr>
            <p:ph sz="quarter" idx="13"/>
          </p:nvPr>
        </p:nvSpPr>
        <p:spPr>
          <a:xfrm>
            <a:off x="609600" y="1371600"/>
            <a:ext cx="79248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8F5938-B252-4652-A6E5-0400A6B12B77}" type="datetime1">
              <a:rPr lang="en-US" smtClean="0"/>
              <a:pPr/>
              <a:t>6/7/2012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04EF-3808-4A78-9F81-A6D9EF91A1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371600"/>
            <a:ext cx="3733800" cy="43434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371600"/>
            <a:ext cx="3733800" cy="43434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944562"/>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E60DF10B-4554-430C-800A-FF300F1E559D}" type="datetime1">
              <a:rPr lang="en-US" smtClean="0"/>
              <a:pPr/>
              <a:t>6/7/2012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04EF-3808-4A78-9F81-A6D9EF91A1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981200"/>
            <a:ext cx="3733800" cy="3733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1981200"/>
            <a:ext cx="3733800" cy="3733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9445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371600"/>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371600"/>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A9D3D64-50D0-4E48-9CAF-9B0431896009}" type="datetime1">
              <a:rPr lang="en-US" smtClean="0"/>
              <a:pPr/>
              <a:t>6/7/2012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204EF-3808-4A78-9F81-A6D9EF91A1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94456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501148-598F-4F67-9B94-CDB3063113F3}" type="datetime1">
              <a:rPr lang="en-US" smtClean="0"/>
              <a:pPr/>
              <a:t>6/7/2012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204EF-3808-4A78-9F81-A6D9EF91A1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B2E4F8-B34B-47E7-89B5-7C343E571963}" type="datetime1">
              <a:rPr lang="en-US" smtClean="0"/>
              <a:pPr/>
              <a:t>6/7/2012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204EF-3808-4A78-9F81-A6D9EF91A1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219200"/>
            <a:ext cx="464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09600" y="12192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286000"/>
            <a:ext cx="2971800" cy="3429001"/>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1E9214-A289-473A-9351-A58B2C9459F8}" type="datetime1">
              <a:rPr lang="en-US" smtClean="0"/>
              <a:pPr/>
              <a:t>6/7/2012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04EF-3808-4A78-9F81-A6D9EF91A1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143000"/>
            <a:ext cx="3419856" cy="37795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FAF1F1-42E1-4AB6-AFE8-DA225AC8DB38}" type="datetime1">
              <a:rPr lang="en-US" smtClean="0"/>
              <a:pPr/>
              <a:t>6/7/2012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04EF-3808-4A78-9F81-A6D9EF91A1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8" name="Picture 8" descr="old_well"/>
          <p:cNvPicPr>
            <a:picLocks noChangeAspect="1" noChangeArrowheads="1"/>
          </p:cNvPicPr>
          <p:nvPr userDrawn="1"/>
        </p:nvPicPr>
        <p:blipFill>
          <a:blip r:embed="rId13">
            <a:extLst>
              <a:ext uri="{BEBA8EAE-BF5A-486C-A8C5-ECC9F3942E4B}">
                <a14:imgProps xmlns:a14="http://schemas.microsoft.com/office/drawing/2010/main">
                  <a14:imgLayer r:embed="rId14">
                    <a14:imgEffect>
                      <a14:saturation sat="0"/>
                    </a14:imgEffect>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3886200" y="304800"/>
            <a:ext cx="49974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D78AB34-FB86-4BA9-83EF-C3ECCBF55D1D}" type="datetime1">
              <a:rPr lang="en-US" smtClean="0"/>
              <a:pPr/>
              <a:t>6/7/2012</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0EE204EF-3808-4A78-9F81-A6D9EF91A1E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24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avi"/><Relationship Id="rId7" Type="http://schemas.openxmlformats.org/officeDocument/2006/relationships/image" Target="../media/image7.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7.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8.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8.wmf"/></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media" Target="../media/media4.avi"/><Relationship Id="rId7" Type="http://schemas.openxmlformats.org/officeDocument/2006/relationships/image" Target="../media/image23.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video" Target="../media/media4.avi"/></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Sean Curtis and Dinesh </a:t>
            </a:r>
            <a:r>
              <a:rPr lang="en-US" dirty="0" err="1" smtClean="0"/>
              <a:t>Manocha</a:t>
            </a:r>
            <a:endParaRPr lang="en-US" dirty="0" smtClean="0"/>
          </a:p>
          <a:p>
            <a:r>
              <a:rPr lang="en-US" dirty="0" smtClean="0"/>
              <a:t>PED 2012</a:t>
            </a:r>
          </a:p>
          <a:p>
            <a:r>
              <a:rPr lang="en-US" dirty="0" smtClean="0"/>
              <a:t>June 8, 2012</a:t>
            </a:r>
            <a:endParaRPr lang="en-US" dirty="0"/>
          </a:p>
        </p:txBody>
      </p:sp>
      <p:sp>
        <p:nvSpPr>
          <p:cNvPr id="2" name="Title 1"/>
          <p:cNvSpPr>
            <a:spLocks noGrp="1"/>
          </p:cNvSpPr>
          <p:nvPr>
            <p:ph type="ctrTitle"/>
          </p:nvPr>
        </p:nvSpPr>
        <p:spPr/>
        <p:txBody>
          <a:bodyPr/>
          <a:lstStyle/>
          <a:p>
            <a:r>
              <a:rPr lang="en-US" dirty="0" smtClean="0"/>
              <a:t>Pedestrian Reasoning using geometric reasoning in velocity space</a:t>
            </a:r>
            <a:endParaRPr lang="en-US" dirty="0"/>
          </a:p>
        </p:txBody>
      </p:sp>
    </p:spTree>
    <p:extLst>
      <p:ext uri="{BB962C8B-B14F-4D97-AF65-F5344CB8AC3E}">
        <p14:creationId xmlns:p14="http://schemas.microsoft.com/office/powerpoint/2010/main" val="933735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2667000" y="4191000"/>
            <a:ext cx="3537753" cy="2667000"/>
            <a:chOff x="2667000" y="3465017"/>
            <a:chExt cx="3537753" cy="2667000"/>
          </a:xfrm>
          <a:solidFill>
            <a:srgbClr val="826300"/>
          </a:solidFill>
        </p:grpSpPr>
        <p:sp>
          <p:nvSpPr>
            <p:cNvPr id="14" name="Trapezoid 13"/>
            <p:cNvSpPr/>
            <p:nvPr/>
          </p:nvSpPr>
          <p:spPr>
            <a:xfrm rot="15960000">
              <a:off x="3215961" y="3143224"/>
              <a:ext cx="2667000" cy="3310585"/>
            </a:xfrm>
            <a:prstGeom prst="trapezoid">
              <a:avLst>
                <a:gd name="adj" fmla="val 374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667000" y="4572000"/>
              <a:ext cx="609600" cy="685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2"/>
          <p:cNvGrpSpPr/>
          <p:nvPr/>
        </p:nvGrpSpPr>
        <p:grpSpPr>
          <a:xfrm>
            <a:off x="2209800" y="3390900"/>
            <a:ext cx="3537753" cy="2667000"/>
            <a:chOff x="2667000" y="3465017"/>
            <a:chExt cx="3537753" cy="2667000"/>
          </a:xfrm>
          <a:solidFill>
            <a:srgbClr val="004A64"/>
          </a:solidFill>
        </p:grpSpPr>
        <p:sp>
          <p:nvSpPr>
            <p:cNvPr id="19" name="Trapezoid 18"/>
            <p:cNvSpPr/>
            <p:nvPr/>
          </p:nvSpPr>
          <p:spPr>
            <a:xfrm rot="15960000">
              <a:off x="3215961" y="3143224"/>
              <a:ext cx="2667000" cy="3310585"/>
            </a:xfrm>
            <a:prstGeom prst="trapezoid">
              <a:avLst>
                <a:gd name="adj" fmla="val 374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667000" y="4572000"/>
              <a:ext cx="609600" cy="685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Velocity Obstacle</a:t>
            </a:r>
          </a:p>
        </p:txBody>
      </p:sp>
      <p:sp>
        <p:nvSpPr>
          <p:cNvPr id="3" name="Content Placeholder 2"/>
          <p:cNvSpPr>
            <a:spLocks noGrp="1"/>
          </p:cNvSpPr>
          <p:nvPr>
            <p:ph sz="quarter" idx="13"/>
          </p:nvPr>
        </p:nvSpPr>
        <p:spPr/>
        <p:txBody>
          <a:bodyPr>
            <a:normAutofit/>
          </a:bodyPr>
          <a:lstStyle/>
          <a:p>
            <a:r>
              <a:rPr lang="en-US" dirty="0" smtClean="0"/>
              <a:t>Predicting responsive obstacles</a:t>
            </a:r>
          </a:p>
          <a:p>
            <a:pPr lvl="2"/>
            <a:endParaRPr lang="en-US" dirty="0" smtClean="0"/>
          </a:p>
        </p:txBody>
      </p:sp>
      <p:sp>
        <p:nvSpPr>
          <p:cNvPr id="5" name="Slide Number Placeholder 4"/>
          <p:cNvSpPr>
            <a:spLocks noGrp="1"/>
          </p:cNvSpPr>
          <p:nvPr>
            <p:ph type="sldNum" sz="quarter" idx="12"/>
          </p:nvPr>
        </p:nvSpPr>
        <p:spPr/>
        <p:txBody>
          <a:bodyPr/>
          <a:lstStyle/>
          <a:p>
            <a:fld id="{0EE204EF-3808-4A78-9F81-A6D9EF91A1E1}" type="slidenum">
              <a:rPr lang="en-US" smtClean="0"/>
              <a:pPr/>
              <a:t>10</a:t>
            </a:fld>
            <a:endParaRPr lang="en-US"/>
          </a:p>
        </p:txBody>
      </p:sp>
      <p:sp>
        <p:nvSpPr>
          <p:cNvPr id="10" name="Rectangle 9"/>
          <p:cNvSpPr/>
          <p:nvPr/>
        </p:nvSpPr>
        <p:spPr>
          <a:xfrm>
            <a:off x="4495800" y="4343400"/>
            <a:ext cx="533400" cy="914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769742" y="5181600"/>
            <a:ext cx="0" cy="764083"/>
          </a:xfrm>
          <a:prstGeom prst="straightConnector1">
            <a:avLst/>
          </a:prstGeom>
          <a:ln w="508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869923" y="4800600"/>
            <a:ext cx="679538" cy="1"/>
          </a:xfrm>
          <a:prstGeom prst="straightConnector1">
            <a:avLst/>
          </a:prstGeom>
          <a:ln w="508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905000" y="4977608"/>
            <a:ext cx="1371600" cy="663275"/>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905000" y="4975525"/>
            <a:ext cx="1371600" cy="663275"/>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905000" y="4977608"/>
            <a:ext cx="1371600" cy="206075"/>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76400" y="4724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30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124200" y="2819400"/>
            <a:ext cx="4572000" cy="3810000"/>
            <a:chOff x="3124200" y="2819400"/>
            <a:chExt cx="4572000" cy="3810000"/>
          </a:xfrm>
        </p:grpSpPr>
        <p:sp>
          <p:nvSpPr>
            <p:cNvPr id="4" name="Rectangle 3"/>
            <p:cNvSpPr/>
            <p:nvPr/>
          </p:nvSpPr>
          <p:spPr>
            <a:xfrm>
              <a:off x="3124200" y="2819400"/>
              <a:ext cx="4572000" cy="3810000"/>
            </a:xfrm>
            <a:prstGeom prst="rect">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124200" y="2819400"/>
              <a:ext cx="0" cy="3810000"/>
            </a:xfrm>
            <a:prstGeom prst="line">
              <a:avLst/>
            </a:prstGeom>
            <a:ln w="38100">
              <a:solidFill>
                <a:srgbClr val="8238BA"/>
              </a:solidFill>
            </a:ln>
          </p:spPr>
          <p:style>
            <a:lnRef idx="1">
              <a:schemeClr val="accent1"/>
            </a:lnRef>
            <a:fillRef idx="0">
              <a:schemeClr val="accent1"/>
            </a:fillRef>
            <a:effectRef idx="0">
              <a:schemeClr val="accent1"/>
            </a:effectRef>
            <a:fontRef idx="minor">
              <a:schemeClr val="tx1"/>
            </a:fontRef>
          </p:style>
        </p:cxnSp>
      </p:grpSp>
      <p:pic>
        <p:nvPicPr>
          <p:cNvPr id="54" name="Picture 53" descr="vo.png"/>
          <p:cNvPicPr>
            <a:picLocks noChangeAspect="1"/>
          </p:cNvPicPr>
          <p:nvPr/>
        </p:nvPicPr>
        <p:blipFill>
          <a:blip r:embed="rId3"/>
          <a:stretch>
            <a:fillRect/>
          </a:stretch>
        </p:blipFill>
        <p:spPr>
          <a:xfrm>
            <a:off x="3352800" y="4114800"/>
            <a:ext cx="4139683" cy="3669842"/>
          </a:xfrm>
          <a:prstGeom prst="rect">
            <a:avLst/>
          </a:prstGeom>
        </p:spPr>
      </p:pic>
      <p:pic>
        <p:nvPicPr>
          <p:cNvPr id="51" name="Picture 50" descr="vo.png"/>
          <p:cNvPicPr>
            <a:picLocks noChangeAspect="1"/>
          </p:cNvPicPr>
          <p:nvPr/>
        </p:nvPicPr>
        <p:blipFill>
          <a:blip r:embed="rId3"/>
          <a:stretch>
            <a:fillRect/>
          </a:stretch>
        </p:blipFill>
        <p:spPr>
          <a:xfrm>
            <a:off x="3124200" y="2971800"/>
            <a:ext cx="4139683" cy="3669842"/>
          </a:xfrm>
          <a:prstGeom prst="rect">
            <a:avLst/>
          </a:prstGeom>
        </p:spPr>
      </p:pic>
      <p:pic>
        <p:nvPicPr>
          <p:cNvPr id="47" name="Picture 46" descr="vo.png"/>
          <p:cNvPicPr>
            <a:picLocks noChangeAspect="1"/>
          </p:cNvPicPr>
          <p:nvPr/>
        </p:nvPicPr>
        <p:blipFill>
          <a:blip r:embed="rId3"/>
          <a:stretch>
            <a:fillRect/>
          </a:stretch>
        </p:blipFill>
        <p:spPr>
          <a:xfrm>
            <a:off x="3124200" y="1524000"/>
            <a:ext cx="4139683" cy="3669842"/>
          </a:xfrm>
          <a:prstGeom prst="rect">
            <a:avLst/>
          </a:prstGeom>
        </p:spPr>
      </p:pic>
      <p:pic>
        <p:nvPicPr>
          <p:cNvPr id="58" name="Picture 57" descr="vo.png"/>
          <p:cNvPicPr>
            <a:picLocks noChangeAspect="1"/>
          </p:cNvPicPr>
          <p:nvPr/>
        </p:nvPicPr>
        <p:blipFill>
          <a:blip r:embed="rId3"/>
          <a:stretch>
            <a:fillRect/>
          </a:stretch>
        </p:blipFill>
        <p:spPr>
          <a:xfrm>
            <a:off x="4800600" y="2590800"/>
            <a:ext cx="4139683" cy="3669842"/>
          </a:xfrm>
          <a:prstGeom prst="rect">
            <a:avLst/>
          </a:prstGeom>
        </p:spPr>
      </p:pic>
      <p:grpSp>
        <p:nvGrpSpPr>
          <p:cNvPr id="23" name="Group 12"/>
          <p:cNvGrpSpPr/>
          <p:nvPr/>
        </p:nvGrpSpPr>
        <p:grpSpPr>
          <a:xfrm>
            <a:off x="2667000" y="3465017"/>
            <a:ext cx="3537753" cy="2667000"/>
            <a:chOff x="2667000" y="3465017"/>
            <a:chExt cx="3537753" cy="2667000"/>
          </a:xfrm>
        </p:grpSpPr>
        <p:sp>
          <p:nvSpPr>
            <p:cNvPr id="24" name="Trapezoid 23"/>
            <p:cNvSpPr/>
            <p:nvPr/>
          </p:nvSpPr>
          <p:spPr>
            <a:xfrm rot="15960000">
              <a:off x="3215961" y="3143224"/>
              <a:ext cx="2667000" cy="3310585"/>
            </a:xfrm>
            <a:prstGeom prst="trapezoid">
              <a:avLst>
                <a:gd name="adj" fmla="val 37422"/>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667000" y="4572000"/>
              <a:ext cx="609600" cy="685800"/>
            </a:xfrm>
            <a:prstGeom prst="ellipse">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Optimal Reciprocal Collision Avoidance (ORCA)</a:t>
            </a:r>
          </a:p>
        </p:txBody>
      </p:sp>
      <p:sp>
        <p:nvSpPr>
          <p:cNvPr id="3" name="Content Placeholder 2"/>
          <p:cNvSpPr>
            <a:spLocks noGrp="1"/>
          </p:cNvSpPr>
          <p:nvPr>
            <p:ph sz="quarter" idx="13"/>
          </p:nvPr>
        </p:nvSpPr>
        <p:spPr/>
        <p:txBody>
          <a:bodyPr>
            <a:normAutofit/>
          </a:bodyPr>
          <a:lstStyle/>
          <a:p>
            <a:r>
              <a:rPr lang="en-US" dirty="0" smtClean="0"/>
              <a:t>[van den Berg et al. 2009]</a:t>
            </a:r>
          </a:p>
          <a:p>
            <a:pPr lvl="2"/>
            <a:endParaRPr lang="en-US" dirty="0" smtClean="0"/>
          </a:p>
        </p:txBody>
      </p:sp>
      <p:sp>
        <p:nvSpPr>
          <p:cNvPr id="5" name="Slide Number Placeholder 4"/>
          <p:cNvSpPr>
            <a:spLocks noGrp="1"/>
          </p:cNvSpPr>
          <p:nvPr>
            <p:ph type="sldNum" sz="quarter" idx="12"/>
          </p:nvPr>
        </p:nvSpPr>
        <p:spPr/>
        <p:txBody>
          <a:bodyPr/>
          <a:lstStyle/>
          <a:p>
            <a:fld id="{0EE204EF-3808-4A78-9F81-A6D9EF91A1E1}" type="slidenum">
              <a:rPr lang="en-US" smtClean="0"/>
              <a:pPr/>
              <a:t>11</a:t>
            </a:fld>
            <a:endParaRPr lang="en-US"/>
          </a:p>
        </p:txBody>
      </p:sp>
      <p:sp>
        <p:nvSpPr>
          <p:cNvPr id="9" name="Oval 8"/>
          <p:cNvSpPr/>
          <p:nvPr/>
        </p:nvSpPr>
        <p:spPr>
          <a:xfrm>
            <a:off x="1676400" y="4724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95800" y="4343400"/>
            <a:ext cx="533400" cy="914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rot="5400000" flipH="1" flipV="1">
            <a:off x="4343400" y="3886200"/>
            <a:ext cx="1295400" cy="533400"/>
          </a:xfrm>
          <a:prstGeom prst="straightConnector1">
            <a:avLst/>
          </a:prstGeom>
          <a:ln w="50800">
            <a:solidFill>
              <a:schemeClr val="tx1">
                <a:lumMod val="9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724400" y="4800600"/>
            <a:ext cx="685800" cy="1588"/>
          </a:xfrm>
          <a:prstGeom prst="straightConnector1">
            <a:avLst/>
          </a:prstGeom>
          <a:ln w="50800">
            <a:solidFill>
              <a:schemeClr val="tx1">
                <a:lumMod val="9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6200000" flipH="1">
            <a:off x="4610100" y="4914900"/>
            <a:ext cx="990600" cy="762000"/>
          </a:xfrm>
          <a:prstGeom prst="straightConnector1">
            <a:avLst/>
          </a:prstGeom>
          <a:ln w="50800">
            <a:solidFill>
              <a:schemeClr val="tx1">
                <a:lumMod val="9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724400" y="4495800"/>
            <a:ext cx="2209800" cy="304800"/>
          </a:xfrm>
          <a:prstGeom prst="straightConnector1">
            <a:avLst/>
          </a:prstGeom>
          <a:ln w="50800">
            <a:solidFill>
              <a:schemeClr val="tx1">
                <a:lumMod val="95000"/>
              </a:schemeClr>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8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 Reciprocal Collision Avoidance (ORCA)</a:t>
            </a:r>
          </a:p>
        </p:txBody>
      </p:sp>
      <p:sp>
        <p:nvSpPr>
          <p:cNvPr id="3" name="Content Placeholder 2"/>
          <p:cNvSpPr>
            <a:spLocks noGrp="1"/>
          </p:cNvSpPr>
          <p:nvPr>
            <p:ph sz="quarter" idx="13"/>
          </p:nvPr>
        </p:nvSpPr>
        <p:spPr/>
        <p:txBody>
          <a:bodyPr>
            <a:normAutofit lnSpcReduction="10000"/>
          </a:bodyPr>
          <a:lstStyle/>
          <a:p>
            <a:r>
              <a:rPr lang="en-US" dirty="0" smtClean="0"/>
              <a:t>Properties</a:t>
            </a:r>
          </a:p>
          <a:p>
            <a:pPr lvl="1"/>
            <a:r>
              <a:rPr lang="en-US" dirty="0" smtClean="0"/>
              <a:t>Efficient</a:t>
            </a:r>
          </a:p>
          <a:p>
            <a:pPr lvl="2"/>
            <a:r>
              <a:rPr lang="en-US" dirty="0" smtClean="0"/>
              <a:t>35,000 agents at 38 </a:t>
            </a:r>
            <a:r>
              <a:rPr lang="en-US" dirty="0" err="1" smtClean="0"/>
              <a:t>ms</a:t>
            </a:r>
            <a:r>
              <a:rPr lang="en-US" dirty="0" smtClean="0"/>
              <a:t> per time step. </a:t>
            </a:r>
            <a:br>
              <a:rPr lang="en-US" dirty="0" smtClean="0"/>
            </a:br>
            <a:r>
              <a:rPr lang="en-US" sz="2000" dirty="0" smtClean="0"/>
              <a:t>[Curtis et al. 2011]</a:t>
            </a:r>
            <a:endParaRPr lang="en-US" dirty="0" smtClean="0"/>
          </a:p>
          <a:p>
            <a:pPr lvl="1"/>
            <a:r>
              <a:rPr lang="en-US" dirty="0" smtClean="0"/>
              <a:t>Stable</a:t>
            </a:r>
          </a:p>
          <a:p>
            <a:pPr lvl="2"/>
            <a:r>
              <a:rPr lang="en-US" dirty="0" smtClean="0"/>
              <a:t>Stable at time steps as large as 0.2 s. </a:t>
            </a:r>
            <a:br>
              <a:rPr lang="en-US" dirty="0" smtClean="0"/>
            </a:br>
            <a:r>
              <a:rPr lang="en-US" sz="2000" dirty="0" smtClean="0"/>
              <a:t>[Curtis et al. 2012]</a:t>
            </a:r>
            <a:endParaRPr lang="en-US" dirty="0" smtClean="0"/>
          </a:p>
          <a:p>
            <a:pPr lvl="1"/>
            <a:r>
              <a:rPr lang="en-US" dirty="0" smtClean="0"/>
              <a:t>Behavior</a:t>
            </a:r>
          </a:p>
          <a:p>
            <a:pPr lvl="2"/>
            <a:r>
              <a:rPr lang="en-US" dirty="0" smtClean="0"/>
              <a:t>Self-organizing behavior (lane formation, arching, jamming, etc.) </a:t>
            </a:r>
            <a:r>
              <a:rPr lang="en-US" sz="2000" dirty="0" smtClean="0"/>
              <a:t>[Guy et al. 2012]</a:t>
            </a:r>
            <a:endParaRPr lang="en-US" dirty="0" smtClean="0"/>
          </a:p>
        </p:txBody>
      </p:sp>
      <p:sp>
        <p:nvSpPr>
          <p:cNvPr id="5" name="Slide Number Placeholder 4"/>
          <p:cNvSpPr>
            <a:spLocks noGrp="1"/>
          </p:cNvSpPr>
          <p:nvPr>
            <p:ph type="sldNum" sz="quarter" idx="12"/>
          </p:nvPr>
        </p:nvSpPr>
        <p:spPr/>
        <p:txBody>
          <a:bodyPr/>
          <a:lstStyle/>
          <a:p>
            <a:fld id="{0EE204EF-3808-4A78-9F81-A6D9EF91A1E1}" type="slidenum">
              <a:rPr lang="en-US" smtClean="0"/>
              <a:pPr/>
              <a:t>12</a:t>
            </a:fld>
            <a:endParaRPr lang="en-US"/>
          </a:p>
        </p:txBody>
      </p:sp>
    </p:spTree>
    <p:extLst>
      <p:ext uri="{BB962C8B-B14F-4D97-AF65-F5344CB8AC3E}">
        <p14:creationId xmlns:p14="http://schemas.microsoft.com/office/powerpoint/2010/main" val="142962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normAutofit/>
          </a:bodyPr>
          <a:lstStyle/>
          <a:p>
            <a:r>
              <a:rPr lang="en-US" dirty="0" smtClean="0"/>
              <a:t>Universally observed property of groups of pedestrians.</a:t>
            </a:r>
          </a:p>
          <a:p>
            <a:r>
              <a:rPr lang="en-US" dirty="0" smtClean="0"/>
              <a:t>As density increases, speed decreases.</a:t>
            </a:r>
          </a:p>
        </p:txBody>
      </p:sp>
      <p:sp>
        <p:nvSpPr>
          <p:cNvPr id="5" name="Slide Number Placeholder 4"/>
          <p:cNvSpPr>
            <a:spLocks noGrp="1"/>
          </p:cNvSpPr>
          <p:nvPr>
            <p:ph type="sldNum" sz="quarter" idx="12"/>
          </p:nvPr>
        </p:nvSpPr>
        <p:spPr/>
        <p:txBody>
          <a:bodyPr/>
          <a:lstStyle/>
          <a:p>
            <a:fld id="{0EE204EF-3808-4A78-9F81-A6D9EF91A1E1}" type="slidenum">
              <a:rPr lang="en-US" smtClean="0"/>
              <a:pPr/>
              <a:t>13</a:t>
            </a:fld>
            <a:endParaRPr lang="en-US"/>
          </a:p>
        </p:txBody>
      </p:sp>
      <p:pic>
        <p:nvPicPr>
          <p:cNvPr id="7" name="Picture 6" descr="multi.png"/>
          <p:cNvPicPr>
            <a:picLocks noChangeAspect="1"/>
          </p:cNvPicPr>
          <p:nvPr/>
        </p:nvPicPr>
        <p:blipFill>
          <a:blip r:embed="rId3"/>
          <a:stretch>
            <a:fillRect/>
          </a:stretch>
        </p:blipFill>
        <p:spPr>
          <a:xfrm>
            <a:off x="2514600" y="2895600"/>
            <a:ext cx="4267208" cy="3200406"/>
          </a:xfrm>
          <a:prstGeom prst="rect">
            <a:avLst/>
          </a:prstGeom>
        </p:spPr>
      </p:pic>
    </p:spTree>
    <p:extLst>
      <p:ext uri="{BB962C8B-B14F-4D97-AF65-F5344CB8AC3E}">
        <p14:creationId xmlns:p14="http://schemas.microsoft.com/office/powerpoint/2010/main" val="311835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normAutofit/>
          </a:bodyPr>
          <a:lstStyle/>
          <a:p>
            <a:r>
              <a:rPr lang="en-US" dirty="0" smtClean="0"/>
              <a:t>1D Fundamental Diagram Experiment </a:t>
            </a:r>
            <a:br>
              <a:rPr lang="en-US" dirty="0" smtClean="0"/>
            </a:br>
            <a:r>
              <a:rPr lang="en-US" sz="2000" dirty="0" smtClean="0"/>
              <a:t>[</a:t>
            </a:r>
            <a:r>
              <a:rPr lang="en-US" sz="2000" dirty="0" err="1" smtClean="0"/>
              <a:t>Seyfried</a:t>
            </a:r>
            <a:r>
              <a:rPr lang="en-US" sz="2000" dirty="0" smtClean="0"/>
              <a:t> et al. 2005]</a:t>
            </a:r>
            <a:endParaRPr lang="en-US" dirty="0" smtClean="0"/>
          </a:p>
        </p:txBody>
      </p:sp>
      <p:sp>
        <p:nvSpPr>
          <p:cNvPr id="5" name="Slide Number Placeholder 4"/>
          <p:cNvSpPr>
            <a:spLocks noGrp="1"/>
          </p:cNvSpPr>
          <p:nvPr>
            <p:ph type="sldNum" sz="quarter" idx="12"/>
          </p:nvPr>
        </p:nvSpPr>
        <p:spPr/>
        <p:txBody>
          <a:bodyPr/>
          <a:lstStyle/>
          <a:p>
            <a:fld id="{0EE204EF-3808-4A78-9F81-A6D9EF91A1E1}" type="slidenum">
              <a:rPr lang="en-US" smtClean="0"/>
              <a:pPr/>
              <a:t>14</a:t>
            </a:fld>
            <a:endParaRPr lang="en-US"/>
          </a:p>
        </p:txBody>
      </p:sp>
      <p:grpSp>
        <p:nvGrpSpPr>
          <p:cNvPr id="6" name="Group 5"/>
          <p:cNvGrpSpPr/>
          <p:nvPr/>
        </p:nvGrpSpPr>
        <p:grpSpPr>
          <a:xfrm>
            <a:off x="691662" y="2590800"/>
            <a:ext cx="3118338" cy="3690409"/>
            <a:chOff x="691662" y="2590800"/>
            <a:chExt cx="3118338" cy="3690409"/>
          </a:xfrm>
        </p:grpSpPr>
        <p:pic>
          <p:nvPicPr>
            <p:cNvPr id="8" name="Picture 2" descr="http://www.ped-net.org/uploads/pics/skizze.jpg"/>
            <p:cNvPicPr>
              <a:picLocks noChangeAspect="1" noChangeArrowheads="1"/>
            </p:cNvPicPr>
            <p:nvPr/>
          </p:nvPicPr>
          <p:blipFill>
            <a:blip r:embed="rId3"/>
            <a:srcRect/>
            <a:stretch>
              <a:fillRect/>
            </a:stretch>
          </p:blipFill>
          <p:spPr bwMode="auto">
            <a:xfrm>
              <a:off x="691662" y="2590800"/>
              <a:ext cx="3118338" cy="1589742"/>
            </a:xfrm>
            <a:prstGeom prst="rect">
              <a:avLst/>
            </a:prstGeom>
            <a:noFill/>
          </p:spPr>
        </p:pic>
        <p:pic>
          <p:nvPicPr>
            <p:cNvPr id="9" name="Picture 4" descr="http://www.ped-net.org/uploads/pics/n30_frame_03.jpg"/>
            <p:cNvPicPr>
              <a:picLocks noChangeAspect="1" noChangeArrowheads="1"/>
            </p:cNvPicPr>
            <p:nvPr/>
          </p:nvPicPr>
          <p:blipFill>
            <a:blip r:embed="rId4"/>
            <a:srcRect/>
            <a:stretch>
              <a:fillRect/>
            </a:stretch>
          </p:blipFill>
          <p:spPr bwMode="auto">
            <a:xfrm>
              <a:off x="914400" y="4267200"/>
              <a:ext cx="2514600" cy="2014009"/>
            </a:xfrm>
            <a:prstGeom prst="rect">
              <a:avLst/>
            </a:prstGeom>
            <a:noFill/>
          </p:spPr>
        </p:pic>
      </p:grpSp>
      <p:pic>
        <p:nvPicPr>
          <p:cNvPr id="11" name="Picture 2"/>
          <p:cNvPicPr>
            <a:picLocks noChangeAspect="1" noChangeArrowheads="1"/>
          </p:cNvPicPr>
          <p:nvPr/>
        </p:nvPicPr>
        <p:blipFill>
          <a:blip r:embed="rId5"/>
          <a:srcRect/>
          <a:stretch>
            <a:fillRect/>
          </a:stretch>
        </p:blipFill>
        <p:spPr bwMode="auto">
          <a:xfrm>
            <a:off x="4724400" y="2971800"/>
            <a:ext cx="3757591" cy="2825750"/>
          </a:xfrm>
          <a:prstGeom prst="rect">
            <a:avLst/>
          </a:prstGeom>
          <a:noFill/>
          <a:ln w="9525">
            <a:noFill/>
            <a:miter lim="800000"/>
            <a:headEnd/>
            <a:tailEnd/>
          </a:ln>
          <a:effectLst/>
        </p:spPr>
      </p:pic>
    </p:spTree>
    <p:extLst>
      <p:ext uri="{BB962C8B-B14F-4D97-AF65-F5344CB8AC3E}">
        <p14:creationId xmlns:p14="http://schemas.microsoft.com/office/powerpoint/2010/main" val="40264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normAutofit/>
          </a:bodyPr>
          <a:lstStyle/>
          <a:p>
            <a:r>
              <a:rPr lang="en-US" dirty="0" smtClean="0"/>
              <a:t>Reproduced with ORCA</a:t>
            </a:r>
          </a:p>
        </p:txBody>
      </p:sp>
      <p:sp>
        <p:nvSpPr>
          <p:cNvPr id="5" name="Slide Number Placeholder 4"/>
          <p:cNvSpPr>
            <a:spLocks noGrp="1"/>
          </p:cNvSpPr>
          <p:nvPr>
            <p:ph type="sldNum" sz="quarter" idx="12"/>
          </p:nvPr>
        </p:nvSpPr>
        <p:spPr/>
        <p:txBody>
          <a:bodyPr/>
          <a:lstStyle/>
          <a:p>
            <a:fld id="{0EE204EF-3808-4A78-9F81-A6D9EF91A1E1}" type="slidenum">
              <a:rPr lang="en-US" smtClean="0"/>
              <a:pPr/>
              <a:t>15</a:t>
            </a:fld>
            <a:endParaRPr lang="en-US"/>
          </a:p>
        </p:txBody>
      </p:sp>
      <p:pic>
        <p:nvPicPr>
          <p:cNvPr id="4" name="ring15_xvi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9496" b="8888"/>
          <a:stretch/>
        </p:blipFill>
        <p:spPr>
          <a:xfrm>
            <a:off x="0" y="3297382"/>
            <a:ext cx="4572000" cy="2798618"/>
          </a:xfrm>
          <a:prstGeom prst="rect">
            <a:avLst/>
          </a:prstGeom>
        </p:spPr>
      </p:pic>
      <p:pic>
        <p:nvPicPr>
          <p:cNvPr id="6" name="ring30_xvid.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9192" b="9192"/>
          <a:stretch/>
        </p:blipFill>
        <p:spPr>
          <a:xfrm>
            <a:off x="4551218" y="3297381"/>
            <a:ext cx="4572000" cy="2798619"/>
          </a:xfrm>
          <a:prstGeom prst="rect">
            <a:avLst/>
          </a:prstGeom>
        </p:spPr>
      </p:pic>
    </p:spTree>
    <p:extLst>
      <p:ext uri="{BB962C8B-B14F-4D97-AF65-F5344CB8AC3E}">
        <p14:creationId xmlns:p14="http://schemas.microsoft.com/office/powerpoint/2010/main" val="24886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66" fill="hold"/>
                                        <p:tgtEl>
                                          <p:spTgt spid="4"/>
                                        </p:tgtEl>
                                      </p:cBhvr>
                                    </p:cmd>
                                  </p:childTnLst>
                                </p:cTn>
                              </p:par>
                              <p:par>
                                <p:cTn id="7" presetID="1" presetClass="mediacall" presetSubtype="0" fill="hold" nodeType="withEffect">
                                  <p:stCondLst>
                                    <p:cond delay="0"/>
                                  </p:stCondLst>
                                  <p:childTnLst>
                                    <p:cmd type="call" cmd="playFrom(0.0)">
                                      <p:cBhvr>
                                        <p:cTn id="8" dur="13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normAutofit/>
          </a:bodyPr>
          <a:lstStyle/>
          <a:p>
            <a:r>
              <a:rPr lang="en-US" dirty="0" smtClean="0"/>
              <a:t>ORCA does not exhibit the fundamental diagram.</a:t>
            </a:r>
          </a:p>
          <a:p>
            <a:r>
              <a:rPr lang="en-US" dirty="0" smtClean="0"/>
              <a:t>How do we rectify this?</a:t>
            </a:r>
          </a:p>
        </p:txBody>
      </p:sp>
      <p:sp>
        <p:nvSpPr>
          <p:cNvPr id="5" name="Slide Number Placeholder 4"/>
          <p:cNvSpPr>
            <a:spLocks noGrp="1"/>
          </p:cNvSpPr>
          <p:nvPr>
            <p:ph type="sldNum" sz="quarter" idx="12"/>
          </p:nvPr>
        </p:nvSpPr>
        <p:spPr/>
        <p:txBody>
          <a:bodyPr/>
          <a:lstStyle/>
          <a:p>
            <a:fld id="{0EE204EF-3808-4A78-9F81-A6D9EF91A1E1}" type="slidenum">
              <a:rPr lang="en-US" smtClean="0"/>
              <a:pPr/>
              <a:t>16</a:t>
            </a:fld>
            <a:endParaRPr lang="en-US"/>
          </a:p>
        </p:txBody>
      </p:sp>
      <p:pic>
        <p:nvPicPr>
          <p:cNvPr id="3075" name="Picture 3"/>
          <p:cNvPicPr>
            <a:picLocks noChangeAspect="1" noChangeArrowheads="1"/>
          </p:cNvPicPr>
          <p:nvPr/>
        </p:nvPicPr>
        <p:blipFill>
          <a:blip r:embed="rId3"/>
          <a:srcRect/>
          <a:stretch>
            <a:fillRect/>
          </a:stretch>
        </p:blipFill>
        <p:spPr bwMode="auto">
          <a:xfrm>
            <a:off x="2133600" y="2743200"/>
            <a:ext cx="4953000" cy="3724710"/>
          </a:xfrm>
          <a:prstGeom prst="rect">
            <a:avLst/>
          </a:prstGeom>
          <a:noFill/>
          <a:ln w="9525">
            <a:noFill/>
            <a:miter lim="800000"/>
            <a:headEnd/>
            <a:tailEnd/>
          </a:ln>
          <a:effectLst/>
        </p:spPr>
      </p:pic>
    </p:spTree>
    <p:extLst>
      <p:ext uri="{BB962C8B-B14F-4D97-AF65-F5344CB8AC3E}">
        <p14:creationId xmlns:p14="http://schemas.microsoft.com/office/powerpoint/2010/main" val="367677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lstStyle/>
          <a:p>
            <a:r>
              <a:rPr lang="en-US" dirty="0" smtClean="0"/>
              <a:t>Origins</a:t>
            </a:r>
          </a:p>
          <a:p>
            <a:pPr lvl="1"/>
            <a:r>
              <a:rPr lang="en-US" dirty="0" smtClean="0"/>
              <a:t>Physiological</a:t>
            </a:r>
          </a:p>
          <a:p>
            <a:pPr lvl="2"/>
            <a:r>
              <a:rPr lang="en-US" dirty="0" smtClean="0"/>
              <a:t>Constraints on human locomotion.</a:t>
            </a:r>
          </a:p>
          <a:p>
            <a:pPr lvl="1"/>
            <a:r>
              <a:rPr lang="en-US" dirty="0" smtClean="0"/>
              <a:t>Psychological</a:t>
            </a:r>
          </a:p>
          <a:p>
            <a:pPr lvl="2"/>
            <a:r>
              <a:rPr lang="en-US" dirty="0" smtClean="0"/>
              <a:t>Ability to estimate safe walking speeds.</a:t>
            </a:r>
          </a:p>
          <a:p>
            <a:pPr lvl="2"/>
            <a:r>
              <a:rPr lang="en-US" dirty="0" smtClean="0"/>
              <a:t>Preferences for personal space.</a:t>
            </a:r>
          </a:p>
          <a:p>
            <a:pPr lvl="1"/>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17</a:t>
            </a:fld>
            <a:endParaRPr lang="en-US"/>
          </a:p>
        </p:txBody>
      </p:sp>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normAutofit lnSpcReduction="10000"/>
          </a:bodyPr>
          <a:lstStyle/>
          <a:p>
            <a:r>
              <a:rPr lang="en-US" dirty="0" smtClean="0"/>
              <a:t>Physiological Origins</a:t>
            </a:r>
          </a:p>
          <a:p>
            <a:pPr lvl="1"/>
            <a:r>
              <a:rPr lang="en-US" dirty="0" smtClean="0"/>
              <a:t>Relationship between walking speed and stride length.  </a:t>
            </a:r>
            <a:r>
              <a:rPr lang="en-US" sz="2000" dirty="0" smtClean="0"/>
              <a:t>[Inman et al. 1981]</a:t>
            </a:r>
          </a:p>
          <a:p>
            <a:pPr lvl="2"/>
            <a:r>
              <a:rPr lang="en-US" dirty="0" smtClean="0"/>
              <a:t>Walking speed minimizes energy per meter traveled.</a:t>
            </a:r>
          </a:p>
          <a:p>
            <a:pPr lvl="2"/>
            <a:r>
              <a:rPr lang="en-US" dirty="0" smtClean="0"/>
              <a:t>For a speed, there is a “natural” energy-minimizing stride length.</a:t>
            </a:r>
          </a:p>
          <a:p>
            <a:pPr lvl="2"/>
            <a:r>
              <a:rPr lang="en-US" dirty="0" smtClean="0"/>
              <a:t>Stride length grows as speed increases.</a:t>
            </a:r>
            <a:r>
              <a:rPr lang="en-US" baseline="30000" dirty="0" smtClean="0"/>
              <a:t>*</a:t>
            </a:r>
            <a:endParaRPr lang="en-US" dirty="0" smtClean="0"/>
          </a:p>
          <a:p>
            <a:pPr lvl="1"/>
            <a:r>
              <a:rPr lang="en-US" dirty="0" smtClean="0"/>
              <a:t>Limited space </a:t>
            </a:r>
            <a:r>
              <a:rPr lang="en-US" dirty="0" smtClean="0">
                <a:sym typeface="Wingdings" pitchFamily="2" charset="2"/>
              </a:rPr>
              <a:t> </a:t>
            </a:r>
            <a:r>
              <a:rPr lang="en-US" dirty="0" smtClean="0"/>
              <a:t>limited stride length </a:t>
            </a:r>
            <a:r>
              <a:rPr lang="en-US" dirty="0" smtClean="0">
                <a:sym typeface="Wingdings" pitchFamily="2" charset="2"/>
              </a:rPr>
              <a:t> reduced speed.</a:t>
            </a:r>
            <a:endParaRPr lang="en-US" baseline="-25000"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18</a:t>
            </a:fld>
            <a:endParaRPr lang="en-US"/>
          </a:p>
        </p:txBody>
      </p:sp>
      <p:sp>
        <p:nvSpPr>
          <p:cNvPr id="5" name="TextBox 4"/>
          <p:cNvSpPr txBox="1"/>
          <p:nvPr/>
        </p:nvSpPr>
        <p:spPr>
          <a:xfrm>
            <a:off x="1066800" y="5791200"/>
            <a:ext cx="4648200" cy="369332"/>
          </a:xfrm>
          <a:prstGeom prst="rect">
            <a:avLst/>
          </a:prstGeom>
          <a:noFill/>
        </p:spPr>
        <p:txBody>
          <a:bodyPr wrap="square" rtlCol="0">
            <a:spAutoFit/>
          </a:bodyPr>
          <a:lstStyle/>
          <a:p>
            <a:r>
              <a:rPr lang="en-US" baseline="30000" dirty="0" smtClean="0"/>
              <a:t>*</a:t>
            </a:r>
            <a:r>
              <a:rPr lang="en-US" dirty="0" smtClean="0"/>
              <a:t> Up to a physical limit.</a:t>
            </a:r>
            <a:endParaRPr lang="en-US" dirty="0"/>
          </a:p>
        </p:txBody>
      </p:sp>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lstStyle/>
          <a:p>
            <a:r>
              <a:rPr lang="en-US" dirty="0" smtClean="0"/>
              <a:t>Physiological Origins</a:t>
            </a:r>
          </a:p>
          <a:p>
            <a:pPr lvl="1"/>
            <a:r>
              <a:rPr lang="en-US" dirty="0" smtClean="0"/>
              <a:t>Stride length (</a:t>
            </a:r>
            <a:r>
              <a:rPr lang="en-US" i="1" dirty="0" smtClean="0">
                <a:latin typeface="Times New Roman" pitchFamily="18" charset="0"/>
                <a:cs typeface="Times New Roman" pitchFamily="18" charset="0"/>
              </a:rPr>
              <a:t>L</a:t>
            </a:r>
            <a:r>
              <a:rPr lang="en-US" dirty="0" smtClean="0"/>
              <a:t>) and walking speed (</a:t>
            </a:r>
            <a:r>
              <a:rPr lang="en-US" i="1" dirty="0" smtClean="0">
                <a:latin typeface="Times New Roman" pitchFamily="18" charset="0"/>
                <a:cs typeface="Times New Roman" pitchFamily="18" charset="0"/>
              </a:rPr>
              <a:t>v</a:t>
            </a:r>
            <a:r>
              <a:rPr lang="en-US" dirty="0" smtClean="0"/>
              <a:t>) </a:t>
            </a:r>
            <a:r>
              <a:rPr lang="en-US" sz="2000" dirty="0" smtClean="0"/>
              <a:t>[Dean 1965]</a:t>
            </a:r>
            <a:r>
              <a:rPr lang="en-US" dirty="0" smtClean="0"/>
              <a:t>.</a:t>
            </a:r>
            <a:br>
              <a:rPr lang="en-US" dirty="0" smtClean="0"/>
            </a:br>
            <a:r>
              <a:rPr lang="en-US" dirty="0" smtClean="0"/>
              <a:t/>
            </a:r>
            <a:br>
              <a:rPr lang="en-US" dirty="0" smtClean="0"/>
            </a:br>
            <a:r>
              <a:rPr lang="en-US" dirty="0" smtClean="0"/>
              <a:t>                                                 </a:t>
            </a:r>
            <a:br>
              <a:rPr lang="en-US" dirty="0" smtClean="0"/>
            </a:br>
            <a:r>
              <a:rPr lang="en-US" dirty="0" smtClean="0"/>
              <a:t/>
            </a:r>
            <a:br>
              <a:rPr lang="en-US" dirty="0" smtClean="0"/>
            </a:br>
            <a:endParaRPr lang="en-US" dirty="0" smtClean="0"/>
          </a:p>
          <a:p>
            <a:pPr lvl="1"/>
            <a:r>
              <a:rPr lang="el-GR" i="1" dirty="0" smtClean="0">
                <a:latin typeface="Times New Roman" pitchFamily="18" charset="0"/>
                <a:cs typeface="Times New Roman" pitchFamily="18" charset="0"/>
              </a:rPr>
              <a:t>α</a:t>
            </a:r>
            <a:r>
              <a:rPr lang="en-US" dirty="0" smtClean="0"/>
              <a:t> – the “stride factor”.</a:t>
            </a:r>
          </a:p>
          <a:p>
            <a:pPr lvl="1"/>
            <a:r>
              <a:rPr lang="en-US" i="1" dirty="0" smtClean="0">
                <a:latin typeface="Times New Roman" pitchFamily="18" charset="0"/>
                <a:cs typeface="Times New Roman" pitchFamily="18" charset="0"/>
              </a:rPr>
              <a:t>H</a:t>
            </a:r>
            <a:r>
              <a:rPr lang="en-US" dirty="0" smtClean="0"/>
              <a:t> – a height normalizing factor.</a:t>
            </a:r>
          </a:p>
        </p:txBody>
      </p:sp>
      <p:sp>
        <p:nvSpPr>
          <p:cNvPr id="4" name="Slide Number Placeholder 3"/>
          <p:cNvSpPr>
            <a:spLocks noGrp="1"/>
          </p:cNvSpPr>
          <p:nvPr>
            <p:ph type="sldNum" sz="quarter" idx="12"/>
          </p:nvPr>
        </p:nvSpPr>
        <p:spPr/>
        <p:txBody>
          <a:bodyPr/>
          <a:lstStyle/>
          <a:p>
            <a:fld id="{0EE204EF-3808-4A78-9F81-A6D9EF91A1E1}" type="slidenum">
              <a:rPr lang="en-US" smtClean="0"/>
              <a:pPr/>
              <a:t>19</a:t>
            </a:fld>
            <a:endParaRPr lang="en-US"/>
          </a:p>
        </p:txBody>
      </p:sp>
      <p:graphicFrame>
        <p:nvGraphicFramePr>
          <p:cNvPr id="6" name="Object 5"/>
          <p:cNvGraphicFramePr>
            <a:graphicFrameLocks noChangeAspect="1"/>
          </p:cNvGraphicFramePr>
          <p:nvPr/>
        </p:nvGraphicFramePr>
        <p:xfrm>
          <a:off x="3352801" y="2514600"/>
          <a:ext cx="2133600" cy="1002146"/>
        </p:xfrm>
        <a:graphic>
          <a:graphicData uri="http://schemas.openxmlformats.org/presentationml/2006/ole">
            <mc:AlternateContent xmlns:mc="http://schemas.openxmlformats.org/markup-compatibility/2006">
              <mc:Choice xmlns:v="urn:schemas-microsoft-com:vml" Requires="v">
                <p:oleObj spid="_x0000_s1044" name="Equation" r:id="rId4" imgW="838080" imgH="393480" progId="Equation.3">
                  <p:embed/>
                </p:oleObj>
              </mc:Choice>
              <mc:Fallback>
                <p:oleObj name="Equation" r:id="rId4" imgW="838080" imgH="393480" progId="Equation.3">
                  <p:embed/>
                  <p:pic>
                    <p:nvPicPr>
                      <p:cNvPr id="0" name="Picture 2"/>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3352801" y="2514600"/>
                        <a:ext cx="2133600" cy="10021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7"/>
          <p:cNvGrpSpPr/>
          <p:nvPr/>
        </p:nvGrpSpPr>
        <p:grpSpPr>
          <a:xfrm>
            <a:off x="1066800" y="2590800"/>
            <a:ext cx="6934200" cy="3569732"/>
            <a:chOff x="1066800" y="2590800"/>
            <a:chExt cx="6934200" cy="3569732"/>
          </a:xfrm>
        </p:grpSpPr>
        <p:sp>
          <p:nvSpPr>
            <p:cNvPr id="5" name="TextBox 4"/>
            <p:cNvSpPr txBox="1"/>
            <p:nvPr/>
          </p:nvSpPr>
          <p:spPr>
            <a:xfrm>
              <a:off x="1066800" y="5791200"/>
              <a:ext cx="6934200" cy="369332"/>
            </a:xfrm>
            <a:prstGeom prst="rect">
              <a:avLst/>
            </a:prstGeom>
            <a:noFill/>
          </p:spPr>
          <p:txBody>
            <a:bodyPr wrap="square" rtlCol="0">
              <a:spAutoFit/>
            </a:bodyPr>
            <a:lstStyle/>
            <a:p>
              <a:r>
                <a:rPr lang="en-US" baseline="30000" dirty="0" smtClean="0"/>
                <a:t>*</a:t>
              </a:r>
              <a:r>
                <a:rPr lang="en-US" dirty="0" smtClean="0"/>
                <a:t> </a:t>
              </a:r>
              <a:r>
                <a:rPr lang="en-US" dirty="0" err="1" smtClean="0"/>
                <a:t>Weidmann</a:t>
              </a:r>
              <a:r>
                <a:rPr lang="en-US" dirty="0" smtClean="0"/>
                <a:t> cited [</a:t>
              </a:r>
              <a:r>
                <a:rPr lang="en-US" dirty="0" err="1" smtClean="0"/>
                <a:t>Margaria</a:t>
              </a:r>
              <a:r>
                <a:rPr lang="en-US" dirty="0" smtClean="0"/>
                <a:t> 1976] in reporting a </a:t>
              </a:r>
              <a:r>
                <a:rPr lang="en-US" i="1" dirty="0" smtClean="0"/>
                <a:t>linear</a:t>
              </a:r>
              <a:r>
                <a:rPr lang="en-US" dirty="0" smtClean="0"/>
                <a:t> relationship.</a:t>
              </a:r>
              <a:endParaRPr lang="en-US" dirty="0"/>
            </a:p>
          </p:txBody>
        </p:sp>
        <p:sp>
          <p:nvSpPr>
            <p:cNvPr id="7" name="TextBox 6"/>
            <p:cNvSpPr txBox="1"/>
            <p:nvPr/>
          </p:nvSpPr>
          <p:spPr>
            <a:xfrm>
              <a:off x="5562600" y="2590800"/>
              <a:ext cx="381000" cy="523220"/>
            </a:xfrm>
            <a:prstGeom prst="rect">
              <a:avLst/>
            </a:prstGeom>
            <a:noFill/>
          </p:spPr>
          <p:txBody>
            <a:bodyPr wrap="square" rtlCol="0">
              <a:spAutoFit/>
            </a:bodyPr>
            <a:lstStyle/>
            <a:p>
              <a:r>
                <a:rPr lang="en-US" sz="2800" dirty="0"/>
                <a:t>*</a:t>
              </a:r>
            </a:p>
          </p:txBody>
        </p:sp>
      </p:grpSp>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 Simulation</a:t>
            </a:r>
            <a:endParaRPr lang="en-US" dirty="0"/>
          </a:p>
        </p:txBody>
      </p:sp>
      <p:sp>
        <p:nvSpPr>
          <p:cNvPr id="3" name="Content Placeholder 2"/>
          <p:cNvSpPr>
            <a:spLocks noGrp="1"/>
          </p:cNvSpPr>
          <p:nvPr>
            <p:ph sz="quarter" idx="13"/>
          </p:nvPr>
        </p:nvSpPr>
        <p:spPr>
          <a:xfrm>
            <a:off x="609600" y="1371600"/>
            <a:ext cx="7924800" cy="4800600"/>
          </a:xfrm>
        </p:spPr>
        <p:txBody>
          <a:bodyPr>
            <a:normAutofit fontScale="92500" lnSpcReduction="20000"/>
          </a:bodyPr>
          <a:lstStyle/>
          <a:p>
            <a:r>
              <a:rPr lang="en-US" dirty="0" smtClean="0"/>
              <a:t>Ideal Simulator Properties</a:t>
            </a:r>
          </a:p>
          <a:p>
            <a:pPr lvl="1"/>
            <a:r>
              <a:rPr lang="en-US" dirty="0" smtClean="0"/>
              <a:t>Utility</a:t>
            </a:r>
          </a:p>
          <a:p>
            <a:pPr lvl="2"/>
            <a:r>
              <a:rPr lang="en-US" dirty="0"/>
              <a:t>Stability – </a:t>
            </a:r>
            <a:r>
              <a:rPr lang="en-US" dirty="0" smtClean="0"/>
              <a:t>Size </a:t>
            </a:r>
            <a:r>
              <a:rPr lang="en-US" dirty="0"/>
              <a:t>of the largest viable time step</a:t>
            </a:r>
          </a:p>
          <a:p>
            <a:pPr lvl="2"/>
            <a:r>
              <a:rPr lang="en-US" dirty="0" smtClean="0"/>
              <a:t>Efficiency – Cost of a single time step</a:t>
            </a:r>
          </a:p>
          <a:p>
            <a:pPr lvl="1"/>
            <a:r>
              <a:rPr lang="en-US" dirty="0" smtClean="0"/>
              <a:t>Behavior</a:t>
            </a:r>
          </a:p>
          <a:p>
            <a:pPr lvl="2"/>
            <a:r>
              <a:rPr lang="en-US" dirty="0" smtClean="0"/>
              <a:t>Credibility</a:t>
            </a:r>
          </a:p>
          <a:p>
            <a:pPr lvl="1"/>
            <a:r>
              <a:rPr lang="en-US" dirty="0" smtClean="0"/>
              <a:t>Robust</a:t>
            </a:r>
          </a:p>
          <a:p>
            <a:pPr lvl="2"/>
            <a:r>
              <a:rPr lang="en-US" dirty="0" smtClean="0"/>
              <a:t>Parameters constant w.r.t. environment.</a:t>
            </a:r>
          </a:p>
          <a:p>
            <a:pPr lvl="2"/>
            <a:r>
              <a:rPr lang="en-US" dirty="0" smtClean="0"/>
              <a:t>Only vary for population.</a:t>
            </a:r>
            <a:endParaRPr lang="en-US" dirty="0" smtClean="0"/>
          </a:p>
          <a:p>
            <a:r>
              <a:rPr lang="en-US" dirty="0" smtClean="0"/>
              <a:t>Behavior most important</a:t>
            </a:r>
          </a:p>
          <a:p>
            <a:pPr lvl="1"/>
            <a:r>
              <a:rPr lang="en-US" dirty="0" smtClean="0"/>
              <a:t>Getting the wrong answer quickly avails nothing.</a:t>
            </a:r>
          </a:p>
        </p:txBody>
      </p:sp>
      <p:sp>
        <p:nvSpPr>
          <p:cNvPr id="5" name="Slide Number Placeholder 4"/>
          <p:cNvSpPr>
            <a:spLocks noGrp="1"/>
          </p:cNvSpPr>
          <p:nvPr>
            <p:ph type="sldNum" sz="quarter" idx="12"/>
          </p:nvPr>
        </p:nvSpPr>
        <p:spPr/>
        <p:txBody>
          <a:bodyPr/>
          <a:lstStyle/>
          <a:p>
            <a:fld id="{0EE204EF-3808-4A78-9F81-A6D9EF91A1E1}" type="slidenum">
              <a:rPr lang="en-US" smtClean="0"/>
              <a:pPr/>
              <a:t>2</a:t>
            </a:fld>
            <a:endParaRPr lang="en-US"/>
          </a:p>
        </p:txBody>
      </p:sp>
      <p:sp>
        <p:nvSpPr>
          <p:cNvPr id="6" name="TextBox 5"/>
          <p:cNvSpPr txBox="1"/>
          <p:nvPr/>
        </p:nvSpPr>
        <p:spPr>
          <a:xfrm>
            <a:off x="2209800" y="1677648"/>
            <a:ext cx="3657600" cy="461665"/>
          </a:xfrm>
          <a:prstGeom prst="rect">
            <a:avLst/>
          </a:prstGeom>
          <a:noFill/>
        </p:spPr>
        <p:txBody>
          <a:bodyPr wrap="square" rtlCol="0">
            <a:spAutoFit/>
          </a:bodyPr>
          <a:lstStyle/>
          <a:p>
            <a:pPr marL="0" lvl="2"/>
            <a:r>
              <a:rPr lang="en-US" sz="2400" dirty="0" smtClean="0"/>
              <a:t>= stability / efficiency</a:t>
            </a:r>
            <a:endParaRPr lang="en-US" sz="2400" dirty="0"/>
          </a:p>
        </p:txBody>
      </p:sp>
    </p:spTree>
    <p:extLst>
      <p:ext uri="{BB962C8B-B14F-4D97-AF65-F5344CB8AC3E}">
        <p14:creationId xmlns:p14="http://schemas.microsoft.com/office/powerpoint/2010/main" val="27542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a:xfrm>
            <a:off x="609599" y="1371600"/>
            <a:ext cx="5257799" cy="4343400"/>
          </a:xfrm>
        </p:spPr>
        <p:txBody>
          <a:bodyPr>
            <a:normAutofit/>
          </a:bodyPr>
          <a:lstStyle/>
          <a:p>
            <a:r>
              <a:rPr lang="en-US" dirty="0" smtClean="0"/>
              <a:t>Psychological Origins</a:t>
            </a:r>
          </a:p>
          <a:p>
            <a:pPr lvl="1"/>
            <a:r>
              <a:rPr lang="en-US" dirty="0" smtClean="0"/>
              <a:t>Personal space</a:t>
            </a:r>
          </a:p>
          <a:p>
            <a:pPr lvl="2"/>
            <a:r>
              <a:rPr lang="en-US" dirty="0" smtClean="0"/>
              <a:t>A spatial buffer between a pedestrian and its </a:t>
            </a:r>
            <a:r>
              <a:rPr lang="en-US" dirty="0" smtClean="0"/>
              <a:t>environment</a:t>
            </a:r>
            <a:r>
              <a:rPr lang="en-US" sz="2000" dirty="0" smtClean="0"/>
              <a:t>.</a:t>
            </a:r>
            <a:endParaRPr lang="en-US" sz="2000" dirty="0" smtClean="0"/>
          </a:p>
          <a:p>
            <a:pPr lvl="1"/>
            <a:r>
              <a:rPr lang="en-US" dirty="0" smtClean="0"/>
              <a:t>Cultural variance</a:t>
            </a:r>
          </a:p>
          <a:p>
            <a:pPr lvl="2"/>
            <a:r>
              <a:rPr lang="en-US" dirty="0" smtClean="0"/>
              <a:t>Repeat 1D experiment with </a:t>
            </a:r>
            <a:r>
              <a:rPr lang="en-US" dirty="0" smtClean="0"/>
              <a:t>Indians</a:t>
            </a:r>
            <a:r>
              <a:rPr lang="en-US" sz="2000" dirty="0" smtClean="0"/>
              <a:t>.</a:t>
            </a:r>
            <a:endParaRPr lang="en-US" sz="2000" dirty="0" smtClean="0"/>
          </a:p>
          <a:p>
            <a:pPr lvl="2"/>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20</a:t>
            </a:fld>
            <a:endParaRPr lang="en-US"/>
          </a:p>
        </p:txBody>
      </p:sp>
      <p:grpSp>
        <p:nvGrpSpPr>
          <p:cNvPr id="7" name="Group 6"/>
          <p:cNvGrpSpPr/>
          <p:nvPr/>
        </p:nvGrpSpPr>
        <p:grpSpPr>
          <a:xfrm>
            <a:off x="5867399" y="1625539"/>
            <a:ext cx="2905128" cy="2223283"/>
            <a:chOff x="5867399" y="1625539"/>
            <a:chExt cx="2905128" cy="2223283"/>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169" y="2038784"/>
              <a:ext cx="2033589" cy="181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67399" y="1625539"/>
              <a:ext cx="2905128" cy="369332"/>
            </a:xfrm>
            <a:prstGeom prst="rect">
              <a:avLst/>
            </a:prstGeom>
            <a:noFill/>
          </p:spPr>
          <p:txBody>
            <a:bodyPr wrap="square" rtlCol="0">
              <a:spAutoFit/>
            </a:bodyPr>
            <a:lstStyle/>
            <a:p>
              <a:pPr algn="ctr"/>
              <a:r>
                <a:rPr lang="en-US" dirty="0"/>
                <a:t>[</a:t>
              </a:r>
              <a:r>
                <a:rPr lang="en-US" dirty="0" err="1"/>
                <a:t>Gérin-Lajoie</a:t>
              </a:r>
              <a:r>
                <a:rPr lang="en-US" dirty="0"/>
                <a:t> et al. 2005]</a:t>
              </a:r>
            </a:p>
          </p:txBody>
        </p:sp>
      </p:grpSp>
      <p:grpSp>
        <p:nvGrpSpPr>
          <p:cNvPr id="9" name="Group 8"/>
          <p:cNvGrpSpPr/>
          <p:nvPr/>
        </p:nvGrpSpPr>
        <p:grpSpPr>
          <a:xfrm>
            <a:off x="5938836" y="4093345"/>
            <a:ext cx="2905128" cy="2319359"/>
            <a:chOff x="5938836" y="4093345"/>
            <a:chExt cx="2905128" cy="2319359"/>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4469604"/>
              <a:ext cx="2590800" cy="1943100"/>
            </a:xfrm>
            <a:prstGeom prst="rect">
              <a:avLst/>
            </a:prstGeom>
          </p:spPr>
        </p:pic>
        <p:sp>
          <p:nvSpPr>
            <p:cNvPr id="8" name="TextBox 7"/>
            <p:cNvSpPr txBox="1"/>
            <p:nvPr/>
          </p:nvSpPr>
          <p:spPr>
            <a:xfrm>
              <a:off x="5938836" y="4093345"/>
              <a:ext cx="2905128" cy="369332"/>
            </a:xfrm>
            <a:prstGeom prst="rect">
              <a:avLst/>
            </a:prstGeom>
            <a:noFill/>
          </p:spPr>
          <p:txBody>
            <a:bodyPr wrap="square" rtlCol="0">
              <a:spAutoFit/>
            </a:bodyPr>
            <a:lstStyle/>
            <a:p>
              <a:pPr algn="ctr"/>
              <a:r>
                <a:rPr lang="en-US" dirty="0"/>
                <a:t>[</a:t>
              </a:r>
              <a:r>
                <a:rPr lang="en-US" dirty="0" err="1"/>
                <a:t>Chattaraj</a:t>
              </a:r>
              <a:r>
                <a:rPr lang="en-US" dirty="0"/>
                <a:t> et al. 2009]</a:t>
              </a:r>
            </a:p>
          </p:txBody>
        </p:sp>
      </p:grpSp>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lstStyle/>
          <a:p>
            <a:r>
              <a:rPr lang="en-US" dirty="0" smtClean="0"/>
              <a:t>Psychological Origins</a:t>
            </a:r>
          </a:p>
          <a:p>
            <a:pPr lvl="1"/>
            <a:r>
              <a:rPr lang="en-US" dirty="0" smtClean="0"/>
              <a:t>Seek to model this psychological buffer.</a:t>
            </a:r>
          </a:p>
          <a:p>
            <a:pPr lvl="1"/>
            <a:r>
              <a:rPr lang="en-US" dirty="0" smtClean="0"/>
              <a:t>Simple linear model – buffer size dependent on stride length.</a:t>
            </a:r>
          </a:p>
          <a:p>
            <a:pPr lvl="2"/>
            <a:endParaRPr lang="en-US" dirty="0" smtClean="0"/>
          </a:p>
          <a:p>
            <a:pPr lvl="1"/>
            <a:endParaRPr lang="en-US" dirty="0" smtClean="0"/>
          </a:p>
          <a:p>
            <a:pPr lvl="1"/>
            <a:r>
              <a:rPr lang="en-US" dirty="0" smtClean="0"/>
              <a:t>The parameter </a:t>
            </a:r>
            <a:r>
              <a:rPr lang="el-GR" i="1" dirty="0" smtClean="0">
                <a:latin typeface="Times New Roman" pitchFamily="18" charset="0"/>
                <a:cs typeface="Times New Roman" pitchFamily="18" charset="0"/>
              </a:rPr>
              <a:t>β</a:t>
            </a:r>
            <a:r>
              <a:rPr lang="en-US" dirty="0" smtClean="0"/>
              <a:t> is the “stride buffer” parameter.</a:t>
            </a:r>
          </a:p>
        </p:txBody>
      </p:sp>
      <p:sp>
        <p:nvSpPr>
          <p:cNvPr id="4" name="Slide Number Placeholder 3"/>
          <p:cNvSpPr>
            <a:spLocks noGrp="1"/>
          </p:cNvSpPr>
          <p:nvPr>
            <p:ph type="sldNum" sz="quarter" idx="12"/>
          </p:nvPr>
        </p:nvSpPr>
        <p:spPr/>
        <p:txBody>
          <a:bodyPr/>
          <a:lstStyle/>
          <a:p>
            <a:fld id="{0EE204EF-3808-4A78-9F81-A6D9EF91A1E1}" type="slidenum">
              <a:rPr lang="en-US" smtClean="0"/>
              <a:pPr/>
              <a:t>21</a:t>
            </a:fld>
            <a:endParaRPr lang="en-US"/>
          </a:p>
        </p:txBody>
      </p:sp>
      <p:graphicFrame>
        <p:nvGraphicFramePr>
          <p:cNvPr id="4098" name="Object 2"/>
          <p:cNvGraphicFramePr>
            <a:graphicFrameLocks noChangeAspect="1"/>
          </p:cNvGraphicFramePr>
          <p:nvPr/>
        </p:nvGraphicFramePr>
        <p:xfrm>
          <a:off x="3429000" y="3505200"/>
          <a:ext cx="2133600" cy="517525"/>
        </p:xfrm>
        <a:graphic>
          <a:graphicData uri="http://schemas.openxmlformats.org/presentationml/2006/ole">
            <mc:AlternateContent xmlns:mc="http://schemas.openxmlformats.org/markup-compatibility/2006">
              <mc:Choice xmlns:v="urn:schemas-microsoft-com:vml" Requires="v">
                <p:oleObj spid="_x0000_s4116" name="Equation" r:id="rId4" imgW="838080" imgH="203040" progId="Equation.3">
                  <p:embed/>
                </p:oleObj>
              </mc:Choice>
              <mc:Fallback>
                <p:oleObj name="Equation" r:id="rId4" imgW="838080" imgH="203040" progId="Equation.3">
                  <p:embed/>
                  <p:pic>
                    <p:nvPicPr>
                      <p:cNvPr id="0" name="Picture 2"/>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3429000" y="3505200"/>
                        <a:ext cx="2133600"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lstStyle/>
          <a:p>
            <a:r>
              <a:rPr lang="en-US" dirty="0" smtClean="0"/>
              <a:t>Density-dependent Speed</a:t>
            </a:r>
          </a:p>
          <a:p>
            <a:pPr lvl="1"/>
            <a:r>
              <a:rPr lang="en-US" dirty="0" smtClean="0"/>
              <a:t>Determine “natural” speed for given space in front of agent.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lvl="1"/>
            <a:r>
              <a:rPr lang="en-US" i="1" dirty="0" smtClean="0">
                <a:latin typeface="Times New Roman" pitchFamily="18" charset="0"/>
                <a:cs typeface="Times New Roman" pitchFamily="18" charset="0"/>
              </a:rPr>
              <a:t>v</a:t>
            </a:r>
            <a:r>
              <a:rPr lang="en-US" baseline="30000" dirty="0" smtClean="0">
                <a:latin typeface="Times New Roman" pitchFamily="18" charset="0"/>
                <a:cs typeface="Times New Roman" pitchFamily="18" charset="0"/>
              </a:rPr>
              <a:t>0</a:t>
            </a:r>
            <a:r>
              <a:rPr lang="en-US" dirty="0" smtClean="0"/>
              <a:t> – the preferred speed.</a:t>
            </a:r>
          </a:p>
          <a:p>
            <a:pPr lvl="1"/>
            <a:r>
              <a:rPr lang="en-US" i="1" dirty="0" smtClean="0">
                <a:latin typeface="Times New Roman" pitchFamily="18" charset="0"/>
                <a:cs typeface="Times New Roman" pitchFamily="18" charset="0"/>
              </a:rPr>
              <a:t>S</a:t>
            </a:r>
            <a:r>
              <a:rPr lang="en-US" dirty="0" smtClean="0"/>
              <a:t> – the space in front of the agent.</a:t>
            </a:r>
          </a:p>
        </p:txBody>
      </p:sp>
      <p:sp>
        <p:nvSpPr>
          <p:cNvPr id="4" name="Slide Number Placeholder 3"/>
          <p:cNvSpPr>
            <a:spLocks noGrp="1"/>
          </p:cNvSpPr>
          <p:nvPr>
            <p:ph type="sldNum" sz="quarter" idx="12"/>
          </p:nvPr>
        </p:nvSpPr>
        <p:spPr/>
        <p:txBody>
          <a:bodyPr/>
          <a:lstStyle/>
          <a:p>
            <a:fld id="{0EE204EF-3808-4A78-9F81-A6D9EF91A1E1}" type="slidenum">
              <a:rPr lang="en-US" smtClean="0"/>
              <a:pPr/>
              <a:t>22</a:t>
            </a:fld>
            <a:endParaRPr lang="en-US"/>
          </a:p>
        </p:txBody>
      </p:sp>
      <p:graphicFrame>
        <p:nvGraphicFramePr>
          <p:cNvPr id="4098" name="Object 2"/>
          <p:cNvGraphicFramePr>
            <a:graphicFrameLocks noChangeAspect="1"/>
          </p:cNvGraphicFramePr>
          <p:nvPr/>
        </p:nvGraphicFramePr>
        <p:xfrm>
          <a:off x="2133600" y="2667000"/>
          <a:ext cx="4687888" cy="1423987"/>
        </p:xfrm>
        <a:graphic>
          <a:graphicData uri="http://schemas.openxmlformats.org/presentationml/2006/ole">
            <mc:AlternateContent xmlns:mc="http://schemas.openxmlformats.org/markup-compatibility/2006">
              <mc:Choice xmlns:v="urn:schemas-microsoft-com:vml" Requires="v">
                <p:oleObj spid="_x0000_s5140" name="Equation" r:id="rId4" imgW="1841400" imgH="558720" progId="Equation.3">
                  <p:embed/>
                </p:oleObj>
              </mc:Choice>
              <mc:Fallback>
                <p:oleObj name="Equation" r:id="rId4" imgW="1841400" imgH="558720" progId="Equation.3">
                  <p:embed/>
                  <p:pic>
                    <p:nvPicPr>
                      <p:cNvPr id="0" name="Picture 2"/>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2133600" y="2667000"/>
                        <a:ext cx="4687888" cy="1423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Diagram</a:t>
            </a:r>
            <a:endParaRPr lang="en-US" dirty="0"/>
          </a:p>
        </p:txBody>
      </p:sp>
      <p:sp>
        <p:nvSpPr>
          <p:cNvPr id="3" name="Content Placeholder 2"/>
          <p:cNvSpPr>
            <a:spLocks noGrp="1"/>
          </p:cNvSpPr>
          <p:nvPr>
            <p:ph sz="quarter" idx="13"/>
          </p:nvPr>
        </p:nvSpPr>
        <p:spPr/>
        <p:txBody>
          <a:bodyPr/>
          <a:lstStyle/>
          <a:p>
            <a:r>
              <a:rPr lang="en-US" dirty="0" smtClean="0"/>
              <a:t>Density-dependent Speed</a:t>
            </a:r>
          </a:p>
          <a:p>
            <a:pPr lvl="1"/>
            <a:r>
              <a:rPr lang="en-US" dirty="0" smtClean="0"/>
              <a:t>Applied to the 1D scenario</a:t>
            </a:r>
          </a:p>
        </p:txBody>
      </p:sp>
      <p:sp>
        <p:nvSpPr>
          <p:cNvPr id="4" name="Slide Number Placeholder 3"/>
          <p:cNvSpPr>
            <a:spLocks noGrp="1"/>
          </p:cNvSpPr>
          <p:nvPr>
            <p:ph type="sldNum" sz="quarter" idx="12"/>
          </p:nvPr>
        </p:nvSpPr>
        <p:spPr/>
        <p:txBody>
          <a:bodyPr/>
          <a:lstStyle/>
          <a:p>
            <a:fld id="{0EE204EF-3808-4A78-9F81-A6D9EF91A1E1}" type="slidenum">
              <a:rPr lang="en-US" smtClean="0"/>
              <a:pPr/>
              <a:t>23</a:t>
            </a:fld>
            <a:endParaRPr lang="en-US"/>
          </a:p>
        </p:txBody>
      </p:sp>
      <p:pic>
        <p:nvPicPr>
          <p:cNvPr id="6147" name="Picture 3"/>
          <p:cNvPicPr>
            <a:picLocks noChangeAspect="1" noChangeArrowheads="1"/>
          </p:cNvPicPr>
          <p:nvPr/>
        </p:nvPicPr>
        <p:blipFill>
          <a:blip r:embed="rId3"/>
          <a:srcRect/>
          <a:stretch>
            <a:fillRect/>
          </a:stretch>
        </p:blipFill>
        <p:spPr bwMode="auto">
          <a:xfrm>
            <a:off x="457200" y="3200400"/>
            <a:ext cx="3987800" cy="29908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4648200" y="3200400"/>
            <a:ext cx="3987800" cy="2990850"/>
          </a:xfrm>
          <a:prstGeom prst="rect">
            <a:avLst/>
          </a:prstGeom>
          <a:noFill/>
          <a:ln w="9525">
            <a:noFill/>
            <a:miter lim="800000"/>
            <a:headEnd/>
            <a:tailEnd/>
          </a:ln>
          <a:effectLst/>
        </p:spPr>
      </p:pic>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estimation</a:t>
            </a:r>
            <a:endParaRPr lang="en-US" dirty="0"/>
          </a:p>
        </p:txBody>
      </p:sp>
      <p:sp>
        <p:nvSpPr>
          <p:cNvPr id="3" name="Content Placeholder 2"/>
          <p:cNvSpPr>
            <a:spLocks noGrp="1"/>
          </p:cNvSpPr>
          <p:nvPr>
            <p:ph sz="quarter" idx="13"/>
          </p:nvPr>
        </p:nvSpPr>
        <p:spPr/>
        <p:txBody>
          <a:bodyPr/>
          <a:lstStyle/>
          <a:p>
            <a:r>
              <a:rPr lang="en-US" dirty="0" smtClean="0"/>
              <a:t>Previous equation operates on space “in front” of the agent.</a:t>
            </a:r>
          </a:p>
          <a:p>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24</a:t>
            </a:fld>
            <a:endParaRPr lang="en-US"/>
          </a:p>
        </p:txBody>
      </p:sp>
      <p:grpSp>
        <p:nvGrpSpPr>
          <p:cNvPr id="37" name="Group 36"/>
          <p:cNvGrpSpPr/>
          <p:nvPr/>
        </p:nvGrpSpPr>
        <p:grpSpPr>
          <a:xfrm>
            <a:off x="1524000" y="4114800"/>
            <a:ext cx="6096000" cy="457200"/>
            <a:chOff x="1524000" y="4114800"/>
            <a:chExt cx="6096000" cy="457200"/>
          </a:xfrm>
        </p:grpSpPr>
        <p:sp>
          <p:nvSpPr>
            <p:cNvPr id="5" name="Oval 4"/>
            <p:cNvSpPr/>
            <p:nvPr/>
          </p:nvSpPr>
          <p:spPr>
            <a:xfrm>
              <a:off x="2819400" y="41148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48200" y="41148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24000" y="41148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791200" y="41148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62800" y="41148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09600" y="4191000"/>
            <a:ext cx="6554788" cy="305594"/>
            <a:chOff x="609600" y="4191000"/>
            <a:chExt cx="6554788" cy="305594"/>
          </a:xfrm>
        </p:grpSpPr>
        <p:cxnSp>
          <p:nvCxnSpPr>
            <p:cNvPr id="11" name="Straight Connector 10"/>
            <p:cNvCxnSpPr>
              <a:stCxn id="9" idx="2"/>
              <a:endCxn id="8" idx="6"/>
            </p:cNvCxnSpPr>
            <p:nvPr/>
          </p:nvCxnSpPr>
          <p:spPr>
            <a:xfrm rot="10800000">
              <a:off x="6248400" y="4343400"/>
              <a:ext cx="9144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2"/>
            </p:cNvCxnSpPr>
            <p:nvPr/>
          </p:nvCxnSpPr>
          <p:spPr>
            <a:xfrm rot="10800000">
              <a:off x="5105400" y="4343400"/>
              <a:ext cx="685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6"/>
            </p:cNvCxnSpPr>
            <p:nvPr/>
          </p:nvCxnSpPr>
          <p:spPr>
            <a:xfrm rot="10800000">
              <a:off x="3276600" y="4343400"/>
              <a:ext cx="13716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6"/>
            </p:cNvCxnSpPr>
            <p:nvPr/>
          </p:nvCxnSpPr>
          <p:spPr>
            <a:xfrm rot="10800000">
              <a:off x="1981200" y="4343400"/>
              <a:ext cx="8382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609600" y="4343400"/>
              <a:ext cx="9144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1370806" y="4343400"/>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457994" y="4342606"/>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1829594" y="4342606"/>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2667794" y="4342606"/>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3124994" y="4342606"/>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4496594" y="4342606"/>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4953794" y="4342606"/>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5639594" y="4342606"/>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flipV="1">
              <a:off x="6096794" y="4342606"/>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7011194" y="4342606"/>
              <a:ext cx="304800" cy="1588"/>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990600" y="3962400"/>
            <a:ext cx="6934200" cy="763588"/>
            <a:chOff x="990600" y="3962400"/>
            <a:chExt cx="6934200" cy="763588"/>
          </a:xfrm>
        </p:grpSpPr>
        <p:cxnSp>
          <p:nvCxnSpPr>
            <p:cNvPr id="34" name="Straight Connector 33"/>
            <p:cNvCxnSpPr/>
            <p:nvPr/>
          </p:nvCxnSpPr>
          <p:spPr>
            <a:xfrm>
              <a:off x="990600" y="3962400"/>
              <a:ext cx="6934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90600" y="4724400"/>
              <a:ext cx="6934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838200" y="3962400"/>
            <a:ext cx="6096000" cy="369332"/>
            <a:chOff x="838200" y="3962400"/>
            <a:chExt cx="6096000" cy="369332"/>
          </a:xfrm>
        </p:grpSpPr>
        <p:sp>
          <p:nvSpPr>
            <p:cNvPr id="38" name="TextBox 37"/>
            <p:cNvSpPr txBox="1"/>
            <p:nvPr/>
          </p:nvSpPr>
          <p:spPr>
            <a:xfrm>
              <a:off x="3810000" y="3962400"/>
              <a:ext cx="457200"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S</a:t>
              </a:r>
              <a:r>
                <a:rPr lang="en-US" baseline="-25000" dirty="0" smtClean="0">
                  <a:latin typeface="Times New Roman" pitchFamily="18" charset="0"/>
                  <a:cs typeface="Times New Roman" pitchFamily="18" charset="0"/>
                </a:rPr>
                <a:t>2</a:t>
              </a:r>
              <a:endParaRPr lang="en-US" baseline="-25000" dirty="0">
                <a:latin typeface="Times New Roman" pitchFamily="18" charset="0"/>
                <a:cs typeface="Times New Roman" pitchFamily="18" charset="0"/>
              </a:endParaRPr>
            </a:p>
          </p:txBody>
        </p:sp>
        <p:sp>
          <p:nvSpPr>
            <p:cNvPr id="39" name="TextBox 38"/>
            <p:cNvSpPr txBox="1"/>
            <p:nvPr/>
          </p:nvSpPr>
          <p:spPr>
            <a:xfrm>
              <a:off x="5257800" y="3962400"/>
              <a:ext cx="457200"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S</a:t>
              </a:r>
              <a:r>
                <a:rPr lang="en-US" baseline="-25000" dirty="0" smtClean="0">
                  <a:latin typeface="Times New Roman" pitchFamily="18" charset="0"/>
                  <a:cs typeface="Times New Roman" pitchFamily="18" charset="0"/>
                </a:rPr>
                <a:t>1</a:t>
              </a:r>
              <a:endParaRPr lang="en-US" baseline="-25000" dirty="0">
                <a:latin typeface="Times New Roman" pitchFamily="18" charset="0"/>
                <a:cs typeface="Times New Roman" pitchFamily="18" charset="0"/>
              </a:endParaRPr>
            </a:p>
          </p:txBody>
        </p:sp>
        <p:sp>
          <p:nvSpPr>
            <p:cNvPr id="40" name="TextBox 39"/>
            <p:cNvSpPr txBox="1"/>
            <p:nvPr/>
          </p:nvSpPr>
          <p:spPr>
            <a:xfrm>
              <a:off x="2209800" y="3962400"/>
              <a:ext cx="457200"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S</a:t>
              </a:r>
              <a:r>
                <a:rPr lang="en-US" baseline="-25000" dirty="0" smtClean="0">
                  <a:latin typeface="Times New Roman" pitchFamily="18" charset="0"/>
                  <a:cs typeface="Times New Roman" pitchFamily="18" charset="0"/>
                </a:rPr>
                <a:t>3</a:t>
              </a:r>
              <a:endParaRPr lang="en-US" baseline="-25000" dirty="0">
                <a:latin typeface="Times New Roman" pitchFamily="18" charset="0"/>
                <a:cs typeface="Times New Roman" pitchFamily="18" charset="0"/>
              </a:endParaRPr>
            </a:p>
          </p:txBody>
        </p:sp>
        <p:sp>
          <p:nvSpPr>
            <p:cNvPr id="41" name="TextBox 40"/>
            <p:cNvSpPr txBox="1"/>
            <p:nvPr/>
          </p:nvSpPr>
          <p:spPr>
            <a:xfrm>
              <a:off x="838200" y="3962400"/>
              <a:ext cx="457200"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S</a:t>
              </a:r>
              <a:r>
                <a:rPr lang="en-US" baseline="-25000" dirty="0" smtClean="0">
                  <a:latin typeface="Times New Roman" pitchFamily="18" charset="0"/>
                  <a:cs typeface="Times New Roman" pitchFamily="18" charset="0"/>
                </a:rPr>
                <a:t>4</a:t>
              </a:r>
              <a:endParaRPr lang="en-US" baseline="-25000" dirty="0">
                <a:latin typeface="Times New Roman" pitchFamily="18" charset="0"/>
                <a:cs typeface="Times New Roman" pitchFamily="18" charset="0"/>
              </a:endParaRPr>
            </a:p>
          </p:txBody>
        </p:sp>
        <p:sp>
          <p:nvSpPr>
            <p:cNvPr id="42" name="TextBox 41"/>
            <p:cNvSpPr txBox="1"/>
            <p:nvPr/>
          </p:nvSpPr>
          <p:spPr>
            <a:xfrm>
              <a:off x="6477000" y="3962400"/>
              <a:ext cx="457200"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S</a:t>
              </a:r>
              <a:r>
                <a:rPr lang="en-US" baseline="-25000" dirty="0" smtClean="0">
                  <a:latin typeface="Times New Roman" pitchFamily="18" charset="0"/>
                  <a:cs typeface="Times New Roman" pitchFamily="18" charset="0"/>
                </a:rPr>
                <a:t>0</a:t>
              </a:r>
              <a:endParaRPr lang="en-US" baseline="-25000" dirty="0">
                <a:latin typeface="Times New Roman" pitchFamily="18" charset="0"/>
                <a:cs typeface="Times New Roman" pitchFamily="18" charset="0"/>
              </a:endParaRPr>
            </a:p>
          </p:txBody>
        </p:sp>
      </p:grpSp>
      <p:grpSp>
        <p:nvGrpSpPr>
          <p:cNvPr id="49" name="Group 48"/>
          <p:cNvGrpSpPr/>
          <p:nvPr/>
        </p:nvGrpSpPr>
        <p:grpSpPr>
          <a:xfrm>
            <a:off x="1524000" y="4038600"/>
            <a:ext cx="6096000" cy="584775"/>
            <a:chOff x="1524000" y="4038600"/>
            <a:chExt cx="6096000" cy="584775"/>
          </a:xfrm>
        </p:grpSpPr>
        <p:sp>
          <p:nvSpPr>
            <p:cNvPr id="44" name="TextBox 43"/>
            <p:cNvSpPr txBox="1"/>
            <p:nvPr/>
          </p:nvSpPr>
          <p:spPr>
            <a:xfrm>
              <a:off x="2819400" y="4038600"/>
              <a:ext cx="457200" cy="584775"/>
            </a:xfrm>
            <a:prstGeom prst="rect">
              <a:avLst/>
            </a:prstGeom>
            <a:noFill/>
          </p:spPr>
          <p:txBody>
            <a:bodyPr wrap="square" rtlCol="0">
              <a:spAutoFit/>
            </a:bodyPr>
            <a:lstStyle/>
            <a:p>
              <a:pPr algn="ctr"/>
              <a:r>
                <a:rPr lang="en-US" sz="3200" dirty="0" smtClean="0"/>
                <a:t>3</a:t>
              </a:r>
              <a:endParaRPr lang="en-US" sz="3200" dirty="0"/>
            </a:p>
          </p:txBody>
        </p:sp>
        <p:sp>
          <p:nvSpPr>
            <p:cNvPr id="45" name="TextBox 44"/>
            <p:cNvSpPr txBox="1"/>
            <p:nvPr/>
          </p:nvSpPr>
          <p:spPr>
            <a:xfrm>
              <a:off x="5791200" y="4038600"/>
              <a:ext cx="457200" cy="584775"/>
            </a:xfrm>
            <a:prstGeom prst="rect">
              <a:avLst/>
            </a:prstGeom>
            <a:noFill/>
          </p:spPr>
          <p:txBody>
            <a:bodyPr wrap="square" rtlCol="0">
              <a:spAutoFit/>
            </a:bodyPr>
            <a:lstStyle/>
            <a:p>
              <a:pPr algn="ctr"/>
              <a:r>
                <a:rPr lang="en-US" sz="3200" dirty="0" smtClean="0"/>
                <a:t>1</a:t>
              </a:r>
              <a:endParaRPr lang="en-US" sz="3200" dirty="0"/>
            </a:p>
          </p:txBody>
        </p:sp>
        <p:sp>
          <p:nvSpPr>
            <p:cNvPr id="46" name="TextBox 45"/>
            <p:cNvSpPr txBox="1"/>
            <p:nvPr/>
          </p:nvSpPr>
          <p:spPr>
            <a:xfrm>
              <a:off x="7162800" y="4038600"/>
              <a:ext cx="457200" cy="584775"/>
            </a:xfrm>
            <a:prstGeom prst="rect">
              <a:avLst/>
            </a:prstGeom>
            <a:noFill/>
          </p:spPr>
          <p:txBody>
            <a:bodyPr wrap="square" rtlCol="0">
              <a:spAutoFit/>
            </a:bodyPr>
            <a:lstStyle/>
            <a:p>
              <a:pPr algn="ctr"/>
              <a:r>
                <a:rPr lang="en-US" sz="3200" dirty="0" smtClean="0"/>
                <a:t>0</a:t>
              </a:r>
              <a:endParaRPr lang="en-US" sz="3200" dirty="0"/>
            </a:p>
          </p:txBody>
        </p:sp>
        <p:sp>
          <p:nvSpPr>
            <p:cNvPr id="47" name="TextBox 46"/>
            <p:cNvSpPr txBox="1"/>
            <p:nvPr/>
          </p:nvSpPr>
          <p:spPr>
            <a:xfrm>
              <a:off x="1524000" y="4038600"/>
              <a:ext cx="457200" cy="584775"/>
            </a:xfrm>
            <a:prstGeom prst="rect">
              <a:avLst/>
            </a:prstGeom>
            <a:noFill/>
          </p:spPr>
          <p:txBody>
            <a:bodyPr wrap="square" rtlCol="0">
              <a:spAutoFit/>
            </a:bodyPr>
            <a:lstStyle/>
            <a:p>
              <a:pPr algn="ctr"/>
              <a:r>
                <a:rPr lang="en-US" sz="3200" dirty="0" smtClean="0"/>
                <a:t>4</a:t>
              </a:r>
              <a:endParaRPr lang="en-US" sz="3200" dirty="0"/>
            </a:p>
          </p:txBody>
        </p:sp>
        <p:sp>
          <p:nvSpPr>
            <p:cNvPr id="48" name="TextBox 47"/>
            <p:cNvSpPr txBox="1"/>
            <p:nvPr/>
          </p:nvSpPr>
          <p:spPr>
            <a:xfrm>
              <a:off x="4648200" y="4038600"/>
              <a:ext cx="457200" cy="584775"/>
            </a:xfrm>
            <a:prstGeom prst="rect">
              <a:avLst/>
            </a:prstGeom>
            <a:noFill/>
          </p:spPr>
          <p:txBody>
            <a:bodyPr wrap="square" rtlCol="0">
              <a:spAutoFit/>
            </a:bodyPr>
            <a:lstStyle/>
            <a:p>
              <a:pPr algn="ctr"/>
              <a:r>
                <a:rPr lang="en-US" sz="3200" dirty="0" smtClean="0"/>
                <a:t>2</a:t>
              </a:r>
              <a:endParaRPr lang="en-US" sz="3200" dirty="0"/>
            </a:p>
          </p:txBody>
        </p:sp>
      </p:grpSp>
      <p:graphicFrame>
        <p:nvGraphicFramePr>
          <p:cNvPr id="7170" name="Object 2"/>
          <p:cNvGraphicFramePr>
            <a:graphicFrameLocks noChangeAspect="1"/>
          </p:cNvGraphicFramePr>
          <p:nvPr/>
        </p:nvGraphicFramePr>
        <p:xfrm>
          <a:off x="2005013" y="2286000"/>
          <a:ext cx="4946650" cy="1423988"/>
        </p:xfrm>
        <a:graphic>
          <a:graphicData uri="http://schemas.openxmlformats.org/presentationml/2006/ole">
            <mc:AlternateContent xmlns:mc="http://schemas.openxmlformats.org/markup-compatibility/2006">
              <mc:Choice xmlns:v="urn:schemas-microsoft-com:vml" Requires="v">
                <p:oleObj spid="_x0000_s7188" name="Equation" r:id="rId3" imgW="1942920" imgH="558720" progId="Equation.3">
                  <p:embed/>
                </p:oleObj>
              </mc:Choice>
              <mc:Fallback>
                <p:oleObj name="Equation" r:id="rId3" imgW="1942920" imgH="558720" progId="Equation.3">
                  <p:embed/>
                  <p:pic>
                    <p:nvPicPr>
                      <p:cNvPr id="0" name="Picture 2"/>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2005013" y="2286000"/>
                        <a:ext cx="4946650" cy="1423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estimation</a:t>
            </a:r>
            <a:endParaRPr lang="en-US" dirty="0"/>
          </a:p>
        </p:txBody>
      </p:sp>
      <p:sp>
        <p:nvSpPr>
          <p:cNvPr id="3" name="Content Placeholder 2"/>
          <p:cNvSpPr>
            <a:spLocks noGrp="1"/>
          </p:cNvSpPr>
          <p:nvPr>
            <p:ph sz="quarter" idx="13"/>
          </p:nvPr>
        </p:nvSpPr>
        <p:spPr>
          <a:xfrm>
            <a:off x="609600" y="1371600"/>
            <a:ext cx="7924800" cy="4800600"/>
          </a:xfrm>
        </p:spPr>
        <p:txBody>
          <a:bodyPr>
            <a:normAutofit lnSpcReduction="10000"/>
          </a:bodyPr>
          <a:lstStyle/>
          <a:p>
            <a:r>
              <a:rPr lang="en-US" dirty="0" smtClean="0"/>
              <a:t>In practical scenarios, the agent has space around it in a 2D region.</a:t>
            </a:r>
          </a:p>
          <a:p>
            <a:r>
              <a:rPr lang="en-US" dirty="0" smtClean="0"/>
              <a:t>How do we map this configuration to an equivalent value for “space in front” of agent 0?</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What is </a:t>
            </a:r>
            <a:r>
              <a:rPr lang="en-US" i="1" dirty="0" smtClean="0">
                <a:latin typeface="Times New Roman" pitchFamily="18" charset="0"/>
                <a:cs typeface="Times New Roman" pitchFamily="18" charset="0"/>
              </a:rPr>
              <a:t>S</a:t>
            </a:r>
            <a:r>
              <a:rPr lang="en-US" baseline="-25000" dirty="0" smtClean="0">
                <a:latin typeface="Times New Roman" pitchFamily="18" charset="0"/>
                <a:cs typeface="Times New Roman" pitchFamily="18" charset="0"/>
              </a:rPr>
              <a:t>0</a:t>
            </a:r>
            <a:r>
              <a:rPr lang="en-US" dirty="0" smtClean="0"/>
              <a:t> in order to compute </a:t>
            </a:r>
            <a:r>
              <a:rPr lang="en-US" i="1" dirty="0" smtClean="0">
                <a:latin typeface="Times New Roman" pitchFamily="18" charset="0"/>
                <a:cs typeface="Times New Roman" pitchFamily="18" charset="0"/>
              </a:rPr>
              <a:t>v</a:t>
            </a:r>
            <a:r>
              <a:rPr lang="en-US" baseline="-25000" dirty="0" smtClean="0">
                <a:latin typeface="Times New Roman" pitchFamily="18" charset="0"/>
                <a:cs typeface="Times New Roman" pitchFamily="18" charset="0"/>
              </a:rPr>
              <a:t>0</a:t>
            </a:r>
            <a:r>
              <a:rPr lang="en-US" dirty="0" smtClean="0"/>
              <a:t>.</a:t>
            </a:r>
          </a:p>
          <a:p>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25</a:t>
            </a:fld>
            <a:endParaRPr lang="en-US"/>
          </a:p>
        </p:txBody>
      </p:sp>
      <p:grpSp>
        <p:nvGrpSpPr>
          <p:cNvPr id="10" name="Group 36"/>
          <p:cNvGrpSpPr/>
          <p:nvPr/>
        </p:nvGrpSpPr>
        <p:grpSpPr>
          <a:xfrm>
            <a:off x="2895600" y="3581400"/>
            <a:ext cx="3352800" cy="1600200"/>
            <a:chOff x="2895600" y="3581400"/>
            <a:chExt cx="3352800" cy="1600200"/>
          </a:xfrm>
        </p:grpSpPr>
        <p:sp>
          <p:nvSpPr>
            <p:cNvPr id="5" name="Oval 4"/>
            <p:cNvSpPr/>
            <p:nvPr/>
          </p:nvSpPr>
          <p:spPr>
            <a:xfrm>
              <a:off x="3810000" y="41910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2000" y="4724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95600" y="45720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953000" y="3581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91200" y="4343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31"/>
          <p:cNvGrpSpPr/>
          <p:nvPr/>
        </p:nvGrpSpPr>
        <p:grpSpPr>
          <a:xfrm>
            <a:off x="3352800" y="3962400"/>
            <a:ext cx="2505356" cy="914400"/>
            <a:chOff x="3352800" y="3962400"/>
            <a:chExt cx="2505356" cy="914400"/>
          </a:xfrm>
        </p:grpSpPr>
        <p:cxnSp>
          <p:nvCxnSpPr>
            <p:cNvPr id="11" name="Straight Connector 10"/>
            <p:cNvCxnSpPr>
              <a:stCxn id="9" idx="1"/>
            </p:cNvCxnSpPr>
            <p:nvPr/>
          </p:nvCxnSpPr>
          <p:spPr>
            <a:xfrm rot="16200000" flipV="1">
              <a:off x="5372101" y="3924300"/>
              <a:ext cx="447955" cy="524155"/>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5029200" y="4649788"/>
              <a:ext cx="762000" cy="227012"/>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2"/>
              <a:endCxn id="5" idx="6"/>
            </p:cNvCxnSpPr>
            <p:nvPr/>
          </p:nvCxnSpPr>
          <p:spPr>
            <a:xfrm rot="10800000">
              <a:off x="4267200" y="4419600"/>
              <a:ext cx="1524000" cy="152400"/>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6"/>
            </p:cNvCxnSpPr>
            <p:nvPr/>
          </p:nvCxnSpPr>
          <p:spPr>
            <a:xfrm rot="10800000" flipV="1">
              <a:off x="3352800" y="4648200"/>
              <a:ext cx="2438400" cy="152400"/>
            </a:xfrm>
            <a:prstGeom prst="line">
              <a:avLst/>
            </a:prstGeom>
            <a:ln w="31750">
              <a:solidFill>
                <a:srgbClr val="23677F"/>
              </a:solidFill>
            </a:ln>
          </p:spPr>
          <p:style>
            <a:lnRef idx="1">
              <a:schemeClr val="accent1"/>
            </a:lnRef>
            <a:fillRef idx="0">
              <a:schemeClr val="accent1"/>
            </a:fillRef>
            <a:effectRef idx="0">
              <a:schemeClr val="accent1"/>
            </a:effectRef>
            <a:fontRef idx="minor">
              <a:schemeClr val="tx1"/>
            </a:fontRef>
          </p:style>
        </p:cxnSp>
      </p:grpSp>
      <p:grpSp>
        <p:nvGrpSpPr>
          <p:cNvPr id="15" name="Group 35"/>
          <p:cNvGrpSpPr/>
          <p:nvPr/>
        </p:nvGrpSpPr>
        <p:grpSpPr>
          <a:xfrm>
            <a:off x="990600" y="3429000"/>
            <a:ext cx="6934200" cy="2058988"/>
            <a:chOff x="990600" y="3429000"/>
            <a:chExt cx="6934200" cy="2058988"/>
          </a:xfrm>
        </p:grpSpPr>
        <p:cxnSp>
          <p:nvCxnSpPr>
            <p:cNvPr id="34" name="Straight Connector 33"/>
            <p:cNvCxnSpPr/>
            <p:nvPr/>
          </p:nvCxnSpPr>
          <p:spPr>
            <a:xfrm>
              <a:off x="990600" y="3429000"/>
              <a:ext cx="6934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90600" y="5486400"/>
              <a:ext cx="6934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42"/>
          <p:cNvGrpSpPr/>
          <p:nvPr/>
        </p:nvGrpSpPr>
        <p:grpSpPr>
          <a:xfrm>
            <a:off x="3657600" y="3886200"/>
            <a:ext cx="2514600" cy="1359932"/>
            <a:chOff x="3657600" y="3886200"/>
            <a:chExt cx="2514600" cy="1359932"/>
          </a:xfrm>
        </p:grpSpPr>
        <p:sp>
          <p:nvSpPr>
            <p:cNvPr id="38" name="TextBox 37"/>
            <p:cNvSpPr txBox="1"/>
            <p:nvPr/>
          </p:nvSpPr>
          <p:spPr>
            <a:xfrm>
              <a:off x="3657600" y="4800600"/>
              <a:ext cx="533400"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S</a:t>
              </a:r>
              <a:r>
                <a:rPr lang="en-US" i="1" baseline="-25000" dirty="0" smtClean="0">
                  <a:latin typeface="Times New Roman" pitchFamily="18" charset="0"/>
                  <a:cs typeface="Times New Roman" pitchFamily="18" charset="0"/>
                </a:rPr>
                <a:t>03</a:t>
              </a:r>
              <a:endParaRPr lang="en-US" baseline="-25000" dirty="0">
                <a:latin typeface="Times New Roman" pitchFamily="18" charset="0"/>
                <a:cs typeface="Times New Roman" pitchFamily="18" charset="0"/>
              </a:endParaRPr>
            </a:p>
          </p:txBody>
        </p:sp>
        <p:sp>
          <p:nvSpPr>
            <p:cNvPr id="39" name="TextBox 38"/>
            <p:cNvSpPr txBox="1"/>
            <p:nvPr/>
          </p:nvSpPr>
          <p:spPr>
            <a:xfrm>
              <a:off x="4419600" y="4038600"/>
              <a:ext cx="533400"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S</a:t>
              </a:r>
              <a:r>
                <a:rPr lang="en-US" i="1" baseline="-25000" dirty="0" smtClean="0">
                  <a:latin typeface="Times New Roman" pitchFamily="18" charset="0"/>
                  <a:cs typeface="Times New Roman" pitchFamily="18" charset="0"/>
                </a:rPr>
                <a:t>02</a:t>
              </a:r>
              <a:endParaRPr lang="en-US" baseline="-25000" dirty="0">
                <a:latin typeface="Times New Roman" pitchFamily="18" charset="0"/>
                <a:cs typeface="Times New Roman" pitchFamily="18" charset="0"/>
              </a:endParaRPr>
            </a:p>
          </p:txBody>
        </p:sp>
        <p:sp>
          <p:nvSpPr>
            <p:cNvPr id="40" name="TextBox 39"/>
            <p:cNvSpPr txBox="1"/>
            <p:nvPr/>
          </p:nvSpPr>
          <p:spPr>
            <a:xfrm>
              <a:off x="5257800" y="4876800"/>
              <a:ext cx="533400"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S</a:t>
              </a:r>
              <a:r>
                <a:rPr lang="en-US" i="1" baseline="-25000" dirty="0" smtClean="0">
                  <a:latin typeface="Times New Roman" pitchFamily="18" charset="0"/>
                  <a:cs typeface="Times New Roman" pitchFamily="18" charset="0"/>
                </a:rPr>
                <a:t>0</a:t>
              </a:r>
              <a:r>
                <a:rPr lang="en-US" baseline="-25000" dirty="0" smtClean="0">
                  <a:latin typeface="Times New Roman" pitchFamily="18" charset="0"/>
                  <a:cs typeface="Times New Roman" pitchFamily="18" charset="0"/>
                </a:rPr>
                <a:t>4</a:t>
              </a:r>
              <a:endParaRPr lang="en-US" baseline="-25000" dirty="0">
                <a:latin typeface="Times New Roman" pitchFamily="18" charset="0"/>
                <a:cs typeface="Times New Roman" pitchFamily="18" charset="0"/>
              </a:endParaRPr>
            </a:p>
          </p:txBody>
        </p:sp>
        <p:sp>
          <p:nvSpPr>
            <p:cNvPr id="42" name="TextBox 41"/>
            <p:cNvSpPr txBox="1"/>
            <p:nvPr/>
          </p:nvSpPr>
          <p:spPr>
            <a:xfrm>
              <a:off x="5638800" y="3886200"/>
              <a:ext cx="533400" cy="369332"/>
            </a:xfrm>
            <a:prstGeom prst="rect">
              <a:avLst/>
            </a:prstGeom>
            <a:noFill/>
          </p:spPr>
          <p:txBody>
            <a:bodyPr wrap="square" rtlCol="0">
              <a:spAutoFit/>
            </a:bodyPr>
            <a:lstStyle/>
            <a:p>
              <a:r>
                <a:rPr lang="en-US" i="1" dirty="0" smtClean="0">
                  <a:latin typeface="Times New Roman" pitchFamily="18" charset="0"/>
                  <a:cs typeface="Times New Roman" pitchFamily="18" charset="0"/>
                </a:rPr>
                <a:t>S</a:t>
              </a:r>
              <a:r>
                <a:rPr lang="en-US" baseline="-25000" dirty="0" smtClean="0">
                  <a:latin typeface="Times New Roman" pitchFamily="18" charset="0"/>
                  <a:cs typeface="Times New Roman" pitchFamily="18" charset="0"/>
                </a:rPr>
                <a:t>01</a:t>
              </a:r>
              <a:endParaRPr lang="en-US" baseline="-25000" dirty="0">
                <a:latin typeface="Times New Roman" pitchFamily="18" charset="0"/>
                <a:cs typeface="Times New Roman" pitchFamily="18" charset="0"/>
              </a:endParaRPr>
            </a:p>
          </p:txBody>
        </p:sp>
      </p:grpSp>
      <p:grpSp>
        <p:nvGrpSpPr>
          <p:cNvPr id="54" name="Group 53"/>
          <p:cNvGrpSpPr/>
          <p:nvPr/>
        </p:nvGrpSpPr>
        <p:grpSpPr>
          <a:xfrm>
            <a:off x="2895600" y="3505200"/>
            <a:ext cx="3352800" cy="1727775"/>
            <a:chOff x="2895600" y="3505200"/>
            <a:chExt cx="3352800" cy="1727775"/>
          </a:xfrm>
        </p:grpSpPr>
        <p:sp>
          <p:nvSpPr>
            <p:cNvPr id="49" name="TextBox 48"/>
            <p:cNvSpPr txBox="1"/>
            <p:nvPr/>
          </p:nvSpPr>
          <p:spPr>
            <a:xfrm>
              <a:off x="3810000" y="4114800"/>
              <a:ext cx="457200" cy="584775"/>
            </a:xfrm>
            <a:prstGeom prst="rect">
              <a:avLst/>
            </a:prstGeom>
            <a:noFill/>
          </p:spPr>
          <p:txBody>
            <a:bodyPr wrap="square" rtlCol="0">
              <a:spAutoFit/>
            </a:bodyPr>
            <a:lstStyle/>
            <a:p>
              <a:pPr algn="ctr"/>
              <a:r>
                <a:rPr lang="en-US" sz="3200" dirty="0" smtClean="0"/>
                <a:t>2</a:t>
              </a:r>
              <a:endParaRPr lang="en-US" sz="3200" dirty="0"/>
            </a:p>
          </p:txBody>
        </p:sp>
        <p:sp>
          <p:nvSpPr>
            <p:cNvPr id="50" name="TextBox 49"/>
            <p:cNvSpPr txBox="1"/>
            <p:nvPr/>
          </p:nvSpPr>
          <p:spPr>
            <a:xfrm>
              <a:off x="4953000" y="3505200"/>
              <a:ext cx="457200" cy="584775"/>
            </a:xfrm>
            <a:prstGeom prst="rect">
              <a:avLst/>
            </a:prstGeom>
            <a:noFill/>
          </p:spPr>
          <p:txBody>
            <a:bodyPr wrap="square" rtlCol="0">
              <a:spAutoFit/>
            </a:bodyPr>
            <a:lstStyle/>
            <a:p>
              <a:pPr algn="ctr"/>
              <a:r>
                <a:rPr lang="en-US" sz="3200" dirty="0" smtClean="0"/>
                <a:t>1</a:t>
              </a:r>
              <a:endParaRPr lang="en-US" sz="3200" dirty="0"/>
            </a:p>
          </p:txBody>
        </p:sp>
        <p:sp>
          <p:nvSpPr>
            <p:cNvPr id="51" name="TextBox 50"/>
            <p:cNvSpPr txBox="1"/>
            <p:nvPr/>
          </p:nvSpPr>
          <p:spPr>
            <a:xfrm>
              <a:off x="2895600" y="4495800"/>
              <a:ext cx="457200" cy="584775"/>
            </a:xfrm>
            <a:prstGeom prst="rect">
              <a:avLst/>
            </a:prstGeom>
            <a:noFill/>
          </p:spPr>
          <p:txBody>
            <a:bodyPr wrap="square" rtlCol="0">
              <a:spAutoFit/>
            </a:bodyPr>
            <a:lstStyle/>
            <a:p>
              <a:pPr algn="ctr"/>
              <a:r>
                <a:rPr lang="en-US" sz="3200" dirty="0" smtClean="0"/>
                <a:t>3</a:t>
              </a:r>
              <a:endParaRPr lang="en-US" sz="3200" dirty="0"/>
            </a:p>
          </p:txBody>
        </p:sp>
        <p:sp>
          <p:nvSpPr>
            <p:cNvPr id="52" name="TextBox 51"/>
            <p:cNvSpPr txBox="1"/>
            <p:nvPr/>
          </p:nvSpPr>
          <p:spPr>
            <a:xfrm>
              <a:off x="4572000" y="4648200"/>
              <a:ext cx="457200" cy="584775"/>
            </a:xfrm>
            <a:prstGeom prst="rect">
              <a:avLst/>
            </a:prstGeom>
            <a:noFill/>
          </p:spPr>
          <p:txBody>
            <a:bodyPr wrap="square" rtlCol="0">
              <a:spAutoFit/>
            </a:bodyPr>
            <a:lstStyle/>
            <a:p>
              <a:pPr algn="ctr"/>
              <a:r>
                <a:rPr lang="en-US" sz="3200" dirty="0" smtClean="0"/>
                <a:t>4</a:t>
              </a:r>
              <a:endParaRPr lang="en-US" sz="3200" dirty="0"/>
            </a:p>
          </p:txBody>
        </p:sp>
        <p:sp>
          <p:nvSpPr>
            <p:cNvPr id="53" name="TextBox 52"/>
            <p:cNvSpPr txBox="1"/>
            <p:nvPr/>
          </p:nvSpPr>
          <p:spPr>
            <a:xfrm>
              <a:off x="5791200" y="4267200"/>
              <a:ext cx="457200" cy="584775"/>
            </a:xfrm>
            <a:prstGeom prst="rect">
              <a:avLst/>
            </a:prstGeom>
            <a:noFill/>
          </p:spPr>
          <p:txBody>
            <a:bodyPr wrap="square" rtlCol="0">
              <a:spAutoFit/>
            </a:bodyPr>
            <a:lstStyle/>
            <a:p>
              <a:pPr algn="ctr"/>
              <a:r>
                <a:rPr lang="en-US" sz="3200" dirty="0" smtClean="0"/>
                <a:t>0</a:t>
              </a:r>
              <a:endParaRPr lang="en-US" sz="3200" dirty="0"/>
            </a:p>
          </p:txBody>
        </p:sp>
      </p:grpSp>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estimation</a:t>
            </a:r>
            <a:endParaRPr lang="en-US" dirty="0"/>
          </a:p>
        </p:txBody>
      </p:sp>
      <p:sp>
        <p:nvSpPr>
          <p:cNvPr id="3" name="Content Placeholder 2"/>
          <p:cNvSpPr>
            <a:spLocks noGrp="1"/>
          </p:cNvSpPr>
          <p:nvPr>
            <p:ph sz="quarter" idx="13"/>
          </p:nvPr>
        </p:nvSpPr>
        <p:spPr>
          <a:xfrm>
            <a:off x="609600" y="1371600"/>
            <a:ext cx="7924800" cy="4343400"/>
          </a:xfrm>
        </p:spPr>
        <p:txBody>
          <a:bodyPr>
            <a:normAutofit/>
          </a:bodyPr>
          <a:lstStyle/>
          <a:p>
            <a:r>
              <a:rPr lang="en-US" dirty="0" smtClean="0"/>
              <a:t>Principles of estimating </a:t>
            </a:r>
            <a:r>
              <a:rPr lang="en-US" dirty="0" smtClean="0">
                <a:latin typeface="Times New Roman" pitchFamily="18" charset="0"/>
                <a:cs typeface="Times New Roman" pitchFamily="18" charset="0"/>
              </a:rPr>
              <a:t>S</a:t>
            </a:r>
            <a:r>
              <a:rPr lang="en-US" i="1" baseline="-25000" dirty="0" smtClean="0">
                <a:latin typeface="Times New Roman" pitchFamily="18" charset="0"/>
                <a:cs typeface="Times New Roman" pitchFamily="18" charset="0"/>
              </a:rPr>
              <a:t>i</a:t>
            </a:r>
            <a:r>
              <a:rPr lang="en-US" dirty="0" smtClean="0"/>
              <a:t>.</a:t>
            </a:r>
          </a:p>
          <a:p>
            <a:pPr lvl="1"/>
            <a:r>
              <a:rPr lang="en-US" dirty="0" smtClean="0"/>
              <a:t>The space that matters most is in the preferred direction of travel.</a:t>
            </a:r>
          </a:p>
          <a:p>
            <a:pPr lvl="1"/>
            <a:r>
              <a:rPr lang="en-US" dirty="0" smtClean="0"/>
              <a:t>Other agent’s effect on agent </a:t>
            </a:r>
            <a:r>
              <a:rPr lang="en-US" i="1" dirty="0" err="1" smtClean="0"/>
              <a:t>i</a:t>
            </a:r>
            <a:r>
              <a:rPr lang="en-US" dirty="0" err="1" smtClean="0"/>
              <a:t>‘s</a:t>
            </a:r>
            <a:r>
              <a:rPr lang="en-US" dirty="0" smtClean="0"/>
              <a:t> space depends on position, orientation and velocity, relative to </a:t>
            </a:r>
            <a:r>
              <a:rPr lang="en-US" i="1" dirty="0" err="1" smtClean="0"/>
              <a:t>i</a:t>
            </a:r>
            <a:r>
              <a:rPr lang="en-US" dirty="0" smtClean="0"/>
              <a:t>.</a:t>
            </a:r>
          </a:p>
          <a:p>
            <a:pPr lvl="1"/>
            <a:r>
              <a:rPr lang="en-US" dirty="0" smtClean="0"/>
              <a:t>Each agent constricts the space; the resultant space is the most constricted space available.</a:t>
            </a:r>
          </a:p>
          <a:p>
            <a:r>
              <a:rPr lang="en-US" dirty="0" smtClean="0"/>
              <a:t>We compute “effective distance” to the agents.</a:t>
            </a:r>
          </a:p>
        </p:txBody>
      </p:sp>
      <p:sp>
        <p:nvSpPr>
          <p:cNvPr id="4" name="Slide Number Placeholder 3"/>
          <p:cNvSpPr>
            <a:spLocks noGrp="1"/>
          </p:cNvSpPr>
          <p:nvPr>
            <p:ph type="sldNum" sz="quarter" idx="12"/>
          </p:nvPr>
        </p:nvSpPr>
        <p:spPr/>
        <p:txBody>
          <a:bodyPr/>
          <a:lstStyle/>
          <a:p>
            <a:fld id="{0EE204EF-3808-4A78-9F81-A6D9EF91A1E1}" type="slidenum">
              <a:rPr lang="en-US" smtClean="0"/>
              <a:pPr/>
              <a:t>26</a:t>
            </a:fld>
            <a:endParaRPr lang="en-US"/>
          </a:p>
        </p:txBody>
      </p:sp>
      <p:graphicFrame>
        <p:nvGraphicFramePr>
          <p:cNvPr id="8194" name="Object 2"/>
          <p:cNvGraphicFramePr>
            <a:graphicFrameLocks noChangeAspect="1"/>
          </p:cNvGraphicFramePr>
          <p:nvPr/>
        </p:nvGraphicFramePr>
        <p:xfrm>
          <a:off x="3048000" y="5181600"/>
          <a:ext cx="3040063" cy="614362"/>
        </p:xfrm>
        <a:graphic>
          <a:graphicData uri="http://schemas.openxmlformats.org/presentationml/2006/ole">
            <mc:AlternateContent xmlns:mc="http://schemas.openxmlformats.org/markup-compatibility/2006">
              <mc:Choice xmlns:v="urn:schemas-microsoft-com:vml" Requires="v">
                <p:oleObj spid="_x0000_s8212" name="Equation" r:id="rId3" imgW="1193760" imgH="241200" progId="Equation.3">
                  <p:embed/>
                </p:oleObj>
              </mc:Choice>
              <mc:Fallback>
                <p:oleObj name="Equation" r:id="rId3" imgW="1193760" imgH="241200" progId="Equation.3">
                  <p:embed/>
                  <p:pic>
                    <p:nvPicPr>
                      <p:cNvPr id="0" name="Picture 2"/>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3048000" y="5181600"/>
                        <a:ext cx="3040063" cy="614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162800" y="2971800"/>
            <a:ext cx="457200" cy="914400"/>
            <a:chOff x="7162800" y="2971800"/>
            <a:chExt cx="457200" cy="914400"/>
          </a:xfrm>
        </p:grpSpPr>
        <p:sp>
          <p:nvSpPr>
            <p:cNvPr id="6" name="Oval 5"/>
            <p:cNvSpPr/>
            <p:nvPr/>
          </p:nvSpPr>
          <p:spPr>
            <a:xfrm>
              <a:off x="7162800" y="3048000"/>
              <a:ext cx="457200" cy="457200"/>
            </a:xfrm>
            <a:prstGeom prst="ellipse">
              <a:avLst/>
            </a:prstGeom>
            <a:solidFill>
              <a:srgbClr val="45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5400000">
              <a:off x="7010400" y="3505200"/>
              <a:ext cx="609600" cy="152400"/>
            </a:xfrm>
            <a:prstGeom prst="straightConnector1">
              <a:avLst/>
            </a:prstGeom>
            <a:ln w="50800">
              <a:solidFill>
                <a:srgbClr val="45A8CB"/>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62800" y="2971800"/>
              <a:ext cx="457200" cy="584775"/>
            </a:xfrm>
            <a:prstGeom prst="rect">
              <a:avLst/>
            </a:prstGeom>
            <a:noFill/>
          </p:spPr>
          <p:txBody>
            <a:bodyPr wrap="square" rtlCol="0">
              <a:spAutoFit/>
            </a:bodyPr>
            <a:lstStyle/>
            <a:p>
              <a:pPr algn="ctr"/>
              <a:r>
                <a:rPr lang="en-US" sz="3200" dirty="0" smtClean="0"/>
                <a:t>2</a:t>
              </a:r>
              <a:endParaRPr lang="en-US" sz="3200" dirty="0"/>
            </a:p>
          </p:txBody>
        </p:sp>
      </p:grpSp>
      <p:sp>
        <p:nvSpPr>
          <p:cNvPr id="51" name="Rectangle 50"/>
          <p:cNvSpPr/>
          <p:nvPr/>
        </p:nvSpPr>
        <p:spPr>
          <a:xfrm>
            <a:off x="7085806" y="2971799"/>
            <a:ext cx="669132" cy="10067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Space estimation</a:t>
            </a:r>
            <a:endParaRPr lang="en-US" dirty="0"/>
          </a:p>
        </p:txBody>
      </p:sp>
      <p:sp>
        <p:nvSpPr>
          <p:cNvPr id="3" name="Content Placeholder 2"/>
          <p:cNvSpPr>
            <a:spLocks noGrp="1"/>
          </p:cNvSpPr>
          <p:nvPr>
            <p:ph sz="quarter" idx="13"/>
          </p:nvPr>
        </p:nvSpPr>
        <p:spPr>
          <a:xfrm>
            <a:off x="609600" y="1371600"/>
            <a:ext cx="4114800" cy="4343400"/>
          </a:xfrm>
        </p:spPr>
        <p:txBody>
          <a:bodyPr>
            <a:normAutofit/>
          </a:bodyPr>
          <a:lstStyle/>
          <a:p>
            <a:r>
              <a:rPr lang="en-US" dirty="0" smtClean="0"/>
              <a:t>Illustration</a:t>
            </a:r>
            <a:br>
              <a:rPr lang="en-US" dirty="0" smtClean="0"/>
            </a:br>
            <a:r>
              <a:rPr lang="en-US" dirty="0" smtClean="0"/>
              <a:t/>
            </a:r>
            <a:br>
              <a:rPr lang="en-US" dirty="0" smtClean="0"/>
            </a:br>
            <a:endParaRPr lang="en-US" dirty="0" smtClean="0"/>
          </a:p>
          <a:p>
            <a:r>
              <a:rPr lang="en-US" i="1" dirty="0" err="1" smtClean="0">
                <a:latin typeface="Times New Roman" pitchFamily="18" charset="0"/>
                <a:cs typeface="Times New Roman" pitchFamily="18" charset="0"/>
              </a:rPr>
              <a:t>d</a:t>
            </a:r>
            <a:r>
              <a:rPr lang="en-US" i="1" baseline="-25000" dirty="0" err="1" smtClean="0">
                <a:latin typeface="Times New Roman" pitchFamily="18" charset="0"/>
                <a:cs typeface="Times New Roman" pitchFamily="18" charset="0"/>
              </a:rPr>
              <a:t>ji</a:t>
            </a:r>
            <a:r>
              <a:rPr lang="en-US" dirty="0" smtClean="0"/>
              <a:t> – Euclidian distance</a:t>
            </a:r>
          </a:p>
          <a:p>
            <a:r>
              <a:rPr lang="el-GR" dirty="0" smtClean="0">
                <a:latin typeface="Times New Roman" pitchFamily="18" charset="0"/>
                <a:cs typeface="Times New Roman" pitchFamily="18" charset="0"/>
              </a:rPr>
              <a:t>Δ</a:t>
            </a:r>
            <a:r>
              <a:rPr lang="en-US" i="1" baseline="-25000" dirty="0" err="1" smtClean="0">
                <a:latin typeface="Times New Roman" pitchFamily="18" charset="0"/>
                <a:cs typeface="Times New Roman" pitchFamily="18" charset="0"/>
              </a:rPr>
              <a:t>ji</a:t>
            </a:r>
            <a:r>
              <a:rPr lang="en-US" dirty="0" smtClean="0"/>
              <a:t> – Directional penalty</a:t>
            </a:r>
          </a:p>
          <a:p>
            <a:r>
              <a:rPr lang="en-US" i="1" dirty="0" smtClean="0">
                <a:latin typeface="Times New Roman" pitchFamily="18" charset="0"/>
                <a:cs typeface="Times New Roman" pitchFamily="18" charset="0"/>
              </a:rPr>
              <a:t>O</a:t>
            </a:r>
            <a:r>
              <a:rPr lang="en-US" i="1" baseline="-25000" dirty="0" smtClean="0">
                <a:latin typeface="Times New Roman" pitchFamily="18" charset="0"/>
                <a:cs typeface="Times New Roman" pitchFamily="18" charset="0"/>
              </a:rPr>
              <a:t>ji</a:t>
            </a:r>
            <a:r>
              <a:rPr lang="en-US" dirty="0" smtClean="0"/>
              <a:t> – Orientation penalty</a:t>
            </a:r>
          </a:p>
        </p:txBody>
      </p:sp>
      <p:sp>
        <p:nvSpPr>
          <p:cNvPr id="4" name="Slide Number Placeholder 3"/>
          <p:cNvSpPr>
            <a:spLocks noGrp="1"/>
          </p:cNvSpPr>
          <p:nvPr>
            <p:ph type="sldNum" sz="quarter" idx="12"/>
          </p:nvPr>
        </p:nvSpPr>
        <p:spPr/>
        <p:txBody>
          <a:bodyPr/>
          <a:lstStyle/>
          <a:p>
            <a:fld id="{0EE204EF-3808-4A78-9F81-A6D9EF91A1E1}" type="slidenum">
              <a:rPr lang="en-US" smtClean="0"/>
              <a:pPr/>
              <a:t>27</a:t>
            </a:fld>
            <a:endParaRPr lang="en-US"/>
          </a:p>
        </p:txBody>
      </p:sp>
      <p:grpSp>
        <p:nvGrpSpPr>
          <p:cNvPr id="13" name="Group 12"/>
          <p:cNvGrpSpPr/>
          <p:nvPr/>
        </p:nvGrpSpPr>
        <p:grpSpPr>
          <a:xfrm>
            <a:off x="6858000" y="3734594"/>
            <a:ext cx="457200" cy="1193581"/>
            <a:chOff x="6858000" y="3734594"/>
            <a:chExt cx="457200" cy="1193581"/>
          </a:xfrm>
        </p:grpSpPr>
        <p:cxnSp>
          <p:nvCxnSpPr>
            <p:cNvPr id="27" name="Straight Arrow Connector 26"/>
            <p:cNvCxnSpPr/>
            <p:nvPr/>
          </p:nvCxnSpPr>
          <p:spPr>
            <a:xfrm rot="5400000" flipH="1" flipV="1">
              <a:off x="6705600" y="4114800"/>
              <a:ext cx="762000" cy="1588"/>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858000" y="44196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58000" y="4343400"/>
              <a:ext cx="457200" cy="584775"/>
            </a:xfrm>
            <a:prstGeom prst="rect">
              <a:avLst/>
            </a:prstGeom>
            <a:noFill/>
          </p:spPr>
          <p:txBody>
            <a:bodyPr wrap="square" rtlCol="0">
              <a:spAutoFit/>
            </a:bodyPr>
            <a:lstStyle/>
            <a:p>
              <a:pPr algn="ctr"/>
              <a:r>
                <a:rPr lang="en-US" sz="3200" dirty="0" smtClean="0"/>
                <a:t>0</a:t>
              </a:r>
              <a:endParaRPr lang="en-US" sz="3200" dirty="0"/>
            </a:p>
          </p:txBody>
        </p:sp>
      </p:grpSp>
      <p:grpSp>
        <p:nvGrpSpPr>
          <p:cNvPr id="11" name="Group 10"/>
          <p:cNvGrpSpPr/>
          <p:nvPr/>
        </p:nvGrpSpPr>
        <p:grpSpPr>
          <a:xfrm>
            <a:off x="5791200" y="3582194"/>
            <a:ext cx="457200" cy="1345981"/>
            <a:chOff x="5791200" y="3582194"/>
            <a:chExt cx="457200" cy="1345981"/>
          </a:xfrm>
        </p:grpSpPr>
        <p:sp>
          <p:nvSpPr>
            <p:cNvPr id="7" name="Oval 6"/>
            <p:cNvSpPr/>
            <p:nvPr/>
          </p:nvSpPr>
          <p:spPr>
            <a:xfrm>
              <a:off x="5791200" y="4419600"/>
              <a:ext cx="457200" cy="457200"/>
            </a:xfrm>
            <a:prstGeom prst="ellipse">
              <a:avLst/>
            </a:prstGeom>
            <a:solidFill>
              <a:srgbClr val="823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6020594" y="3582194"/>
              <a:ext cx="0" cy="875506"/>
            </a:xfrm>
            <a:prstGeom prst="straightConnector1">
              <a:avLst/>
            </a:prstGeom>
            <a:ln w="50800">
              <a:solidFill>
                <a:srgbClr val="8238BA"/>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91200" y="4343400"/>
              <a:ext cx="457200" cy="584775"/>
            </a:xfrm>
            <a:prstGeom prst="rect">
              <a:avLst/>
            </a:prstGeom>
            <a:noFill/>
          </p:spPr>
          <p:txBody>
            <a:bodyPr wrap="square" rtlCol="0">
              <a:spAutoFit/>
            </a:bodyPr>
            <a:lstStyle/>
            <a:p>
              <a:pPr algn="ctr"/>
              <a:r>
                <a:rPr lang="en-US" sz="3200" dirty="0" smtClean="0"/>
                <a:t>1</a:t>
              </a:r>
              <a:endParaRPr lang="en-US" sz="3200" dirty="0"/>
            </a:p>
          </p:txBody>
        </p:sp>
      </p:grpSp>
      <p:graphicFrame>
        <p:nvGraphicFramePr>
          <p:cNvPr id="9219" name="Object 3"/>
          <p:cNvGraphicFramePr>
            <a:graphicFrameLocks noChangeAspect="1"/>
          </p:cNvGraphicFramePr>
          <p:nvPr/>
        </p:nvGraphicFramePr>
        <p:xfrm>
          <a:off x="1295400" y="1905000"/>
          <a:ext cx="3040063" cy="614363"/>
        </p:xfrm>
        <a:graphic>
          <a:graphicData uri="http://schemas.openxmlformats.org/presentationml/2006/ole">
            <mc:AlternateContent xmlns:mc="http://schemas.openxmlformats.org/markup-compatibility/2006">
              <mc:Choice xmlns:v="urn:schemas-microsoft-com:vml" Requires="v">
                <p:oleObj spid="_x0000_s9237" name="Equation" r:id="rId3" imgW="1193760" imgH="241200" progId="Equation.3">
                  <p:embed/>
                </p:oleObj>
              </mc:Choice>
              <mc:Fallback>
                <p:oleObj name="Equation" r:id="rId3" imgW="1193760" imgH="241200" progId="Equation.3">
                  <p:embed/>
                  <p:pic>
                    <p:nvPicPr>
                      <p:cNvPr id="0" name="Picture 3"/>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1295400" y="1905000"/>
                        <a:ext cx="3040063" cy="614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7" name="Rectangle 9216"/>
          <p:cNvSpPr/>
          <p:nvPr/>
        </p:nvSpPr>
        <p:spPr>
          <a:xfrm>
            <a:off x="2895600" y="1914525"/>
            <a:ext cx="609600" cy="609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33800" y="1914525"/>
            <a:ext cx="609600" cy="609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33600" y="1905000"/>
            <a:ext cx="609600" cy="609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9226"/>
          <p:cNvSpPr/>
          <p:nvPr/>
        </p:nvSpPr>
        <p:spPr>
          <a:xfrm>
            <a:off x="5715000" y="3476625"/>
            <a:ext cx="609600" cy="16287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5029200" y="3581400"/>
            <a:ext cx="457200" cy="1345981"/>
            <a:chOff x="5791200" y="3582194"/>
            <a:chExt cx="457200" cy="1345981"/>
          </a:xfrm>
        </p:grpSpPr>
        <p:sp>
          <p:nvSpPr>
            <p:cNvPr id="47" name="Oval 46"/>
            <p:cNvSpPr/>
            <p:nvPr/>
          </p:nvSpPr>
          <p:spPr>
            <a:xfrm>
              <a:off x="5791200" y="4419600"/>
              <a:ext cx="457200" cy="457200"/>
            </a:xfrm>
            <a:prstGeom prst="ellipse">
              <a:avLst/>
            </a:prstGeom>
            <a:solidFill>
              <a:srgbClr val="823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flipV="1">
              <a:off x="6020594" y="3582194"/>
              <a:ext cx="0" cy="875506"/>
            </a:xfrm>
            <a:prstGeom prst="straightConnector1">
              <a:avLst/>
            </a:prstGeom>
            <a:ln w="50800">
              <a:solidFill>
                <a:srgbClr val="8238BA"/>
              </a:solidFill>
              <a:tailEnd type="stealth"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791200" y="4343400"/>
              <a:ext cx="457200" cy="584775"/>
            </a:xfrm>
            <a:prstGeom prst="rect">
              <a:avLst/>
            </a:prstGeom>
            <a:noFill/>
          </p:spPr>
          <p:txBody>
            <a:bodyPr wrap="square" rtlCol="0">
              <a:spAutoFit/>
            </a:bodyPr>
            <a:lstStyle/>
            <a:p>
              <a:pPr algn="ctr"/>
              <a:r>
                <a:rPr lang="en-US" sz="3200" dirty="0" smtClean="0"/>
                <a:t>1</a:t>
              </a:r>
              <a:endParaRPr lang="en-US" sz="3200" dirty="0"/>
            </a:p>
          </p:txBody>
        </p:sp>
      </p:grpSp>
      <p:grpSp>
        <p:nvGrpSpPr>
          <p:cNvPr id="9" name="Group 8"/>
          <p:cNvGrpSpPr/>
          <p:nvPr/>
        </p:nvGrpSpPr>
        <p:grpSpPr>
          <a:xfrm>
            <a:off x="6248400" y="4267200"/>
            <a:ext cx="611188" cy="533400"/>
            <a:chOff x="6248400" y="4267200"/>
            <a:chExt cx="611188" cy="533400"/>
          </a:xfrm>
        </p:grpSpPr>
        <p:grpSp>
          <p:nvGrpSpPr>
            <p:cNvPr id="24" name="Group 23"/>
            <p:cNvGrpSpPr/>
            <p:nvPr/>
          </p:nvGrpSpPr>
          <p:grpSpPr>
            <a:xfrm>
              <a:off x="6248400" y="4495800"/>
              <a:ext cx="611188" cy="304800"/>
              <a:chOff x="6248400" y="4495800"/>
              <a:chExt cx="611188" cy="304800"/>
            </a:xfrm>
          </p:grpSpPr>
          <p:cxnSp>
            <p:nvCxnSpPr>
              <p:cNvPr id="19" name="Straight Connector 18"/>
              <p:cNvCxnSpPr>
                <a:stCxn id="14" idx="1"/>
                <a:endCxn id="16" idx="3"/>
              </p:cNvCxnSpPr>
              <p:nvPr/>
            </p:nvCxnSpPr>
            <p:spPr>
              <a:xfrm rot="10800000">
                <a:off x="6248400" y="4635788"/>
                <a:ext cx="6096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096794" y="4647406"/>
                <a:ext cx="3048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6706394" y="4647406"/>
                <a:ext cx="3048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324600" y="4267200"/>
              <a:ext cx="457200" cy="369332"/>
            </a:xfrm>
            <a:prstGeom prst="rect">
              <a:avLst/>
            </a:prstGeom>
            <a:noFill/>
          </p:spPr>
          <p:txBody>
            <a:bodyPr wrap="square" rtlCol="0">
              <a:spAutoFit/>
            </a:bodyPr>
            <a:lstStyle/>
            <a:p>
              <a:pPr algn="ctr"/>
              <a:r>
                <a:rPr lang="en-US" i="1" dirty="0" smtClean="0">
                  <a:latin typeface="Times New Roman" pitchFamily="18" charset="0"/>
                  <a:cs typeface="Times New Roman" pitchFamily="18" charset="0"/>
                </a:rPr>
                <a:t>d</a:t>
              </a:r>
              <a:r>
                <a:rPr lang="en-US" baseline="-25000" dirty="0" smtClean="0">
                  <a:latin typeface="Times New Roman" pitchFamily="18" charset="0"/>
                  <a:cs typeface="Times New Roman" pitchFamily="18" charset="0"/>
                </a:rPr>
                <a:t>10</a:t>
              </a:r>
              <a:endParaRPr lang="en-US" baseline="-25000" dirty="0">
                <a:latin typeface="Times New Roman" pitchFamily="18" charset="0"/>
                <a:cs typeface="Times New Roman" pitchFamily="18" charset="0"/>
              </a:endParaRPr>
            </a:p>
          </p:txBody>
        </p:sp>
      </p:grpSp>
      <p:grpSp>
        <p:nvGrpSpPr>
          <p:cNvPr id="52" name="Group 51"/>
          <p:cNvGrpSpPr/>
          <p:nvPr/>
        </p:nvGrpSpPr>
        <p:grpSpPr>
          <a:xfrm>
            <a:off x="7200900" y="2820194"/>
            <a:ext cx="457200" cy="914400"/>
            <a:chOff x="7162800" y="2971800"/>
            <a:chExt cx="457200" cy="914400"/>
          </a:xfrm>
        </p:grpSpPr>
        <p:sp>
          <p:nvSpPr>
            <p:cNvPr id="53" name="Oval 52"/>
            <p:cNvSpPr/>
            <p:nvPr/>
          </p:nvSpPr>
          <p:spPr>
            <a:xfrm>
              <a:off x="7162800" y="3048000"/>
              <a:ext cx="457200" cy="457200"/>
            </a:xfrm>
            <a:prstGeom prst="ellipse">
              <a:avLst/>
            </a:prstGeom>
            <a:solidFill>
              <a:srgbClr val="45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rot="5400000">
              <a:off x="7010400" y="3505200"/>
              <a:ext cx="609600" cy="152400"/>
            </a:xfrm>
            <a:prstGeom prst="straightConnector1">
              <a:avLst/>
            </a:prstGeom>
            <a:ln w="50800">
              <a:solidFill>
                <a:srgbClr val="45A8CB"/>
              </a:solidFill>
              <a:tailEnd type="stealth" w="lg" len="lg"/>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162800" y="2971800"/>
              <a:ext cx="457200" cy="584775"/>
            </a:xfrm>
            <a:prstGeom prst="rect">
              <a:avLst/>
            </a:prstGeom>
            <a:noFill/>
          </p:spPr>
          <p:txBody>
            <a:bodyPr wrap="square" rtlCol="0">
              <a:spAutoFit/>
            </a:bodyPr>
            <a:lstStyle/>
            <a:p>
              <a:pPr algn="ctr"/>
              <a:r>
                <a:rPr lang="en-US" sz="3200" dirty="0" smtClean="0"/>
                <a:t>2</a:t>
              </a:r>
              <a:endParaRPr lang="en-US" sz="3200" dirty="0"/>
            </a:p>
          </p:txBody>
        </p:sp>
      </p:grpSp>
      <p:grpSp>
        <p:nvGrpSpPr>
          <p:cNvPr id="56" name="Group 55"/>
          <p:cNvGrpSpPr/>
          <p:nvPr/>
        </p:nvGrpSpPr>
        <p:grpSpPr>
          <a:xfrm>
            <a:off x="5451474" y="4267200"/>
            <a:ext cx="787400" cy="557212"/>
            <a:chOff x="6070600" y="4243388"/>
            <a:chExt cx="787400" cy="557212"/>
          </a:xfrm>
        </p:grpSpPr>
        <p:grpSp>
          <p:nvGrpSpPr>
            <p:cNvPr id="57" name="Group 56"/>
            <p:cNvGrpSpPr/>
            <p:nvPr/>
          </p:nvGrpSpPr>
          <p:grpSpPr>
            <a:xfrm>
              <a:off x="6110286" y="4495800"/>
              <a:ext cx="747714" cy="304800"/>
              <a:chOff x="6110286" y="4495800"/>
              <a:chExt cx="747714" cy="304800"/>
            </a:xfrm>
          </p:grpSpPr>
          <p:cxnSp>
            <p:nvCxnSpPr>
              <p:cNvPr id="59" name="Straight Connector 58"/>
              <p:cNvCxnSpPr/>
              <p:nvPr/>
            </p:nvCxnSpPr>
            <p:spPr>
              <a:xfrm flipH="1">
                <a:off x="6111874" y="4618326"/>
                <a:ext cx="74612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5958680" y="4647406"/>
                <a:ext cx="3048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6070600" y="4243388"/>
              <a:ext cx="527052" cy="369332"/>
            </a:xfrm>
            <a:prstGeom prst="rect">
              <a:avLst/>
            </a:prstGeom>
            <a:noFill/>
          </p:spPr>
          <p:txBody>
            <a:bodyPr wrap="square" rtlCol="0">
              <a:spAutoFit/>
            </a:bodyPr>
            <a:lstStyle/>
            <a:p>
              <a:pPr algn="ctr"/>
              <a:r>
                <a:rPr lang="el-GR" dirty="0" smtClean="0">
                  <a:latin typeface="Times New Roman" pitchFamily="18" charset="0"/>
                  <a:cs typeface="Times New Roman" pitchFamily="18" charset="0"/>
                </a:rPr>
                <a:t>Δ</a:t>
              </a:r>
              <a:r>
                <a:rPr lang="en-US" baseline="-25000" dirty="0" smtClean="0">
                  <a:latin typeface="Times New Roman" pitchFamily="18" charset="0"/>
                  <a:cs typeface="Times New Roman" pitchFamily="18" charset="0"/>
                </a:rPr>
                <a:t>10</a:t>
              </a:r>
              <a:endParaRPr lang="en-US" baseline="-25000" dirty="0">
                <a:latin typeface="Times New Roman" pitchFamily="18" charset="0"/>
                <a:cs typeface="Times New Roman" pitchFamily="18" charset="0"/>
              </a:endParaRPr>
            </a:p>
          </p:txBody>
        </p:sp>
      </p:grpSp>
      <p:grpSp>
        <p:nvGrpSpPr>
          <p:cNvPr id="63" name="Group 62"/>
          <p:cNvGrpSpPr/>
          <p:nvPr/>
        </p:nvGrpSpPr>
        <p:grpSpPr>
          <a:xfrm>
            <a:off x="7223919" y="3323431"/>
            <a:ext cx="819943" cy="369332"/>
            <a:chOff x="5564188" y="3825359"/>
            <a:chExt cx="819943" cy="369332"/>
          </a:xfrm>
        </p:grpSpPr>
        <p:grpSp>
          <p:nvGrpSpPr>
            <p:cNvPr id="64" name="Group 63"/>
            <p:cNvGrpSpPr/>
            <p:nvPr/>
          </p:nvGrpSpPr>
          <p:grpSpPr>
            <a:xfrm>
              <a:off x="5564188" y="3825359"/>
              <a:ext cx="303212" cy="193169"/>
              <a:chOff x="5564188" y="3825359"/>
              <a:chExt cx="303212" cy="193169"/>
            </a:xfrm>
          </p:grpSpPr>
          <p:cxnSp>
            <p:nvCxnSpPr>
              <p:cNvPr id="66" name="Straight Connector 65"/>
              <p:cNvCxnSpPr/>
              <p:nvPr/>
            </p:nvCxnSpPr>
            <p:spPr>
              <a:xfrm flipH="1">
                <a:off x="5685234" y="3853934"/>
                <a:ext cx="29767" cy="164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5564188" y="3825359"/>
                <a:ext cx="303212" cy="79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867399" y="3825359"/>
              <a:ext cx="516732" cy="369332"/>
            </a:xfrm>
            <a:prstGeom prst="rect">
              <a:avLst/>
            </a:prstGeom>
            <a:noFill/>
          </p:spPr>
          <p:txBody>
            <a:bodyPr wrap="square" rtlCol="0">
              <a:spAutoFit/>
            </a:bodyPr>
            <a:lstStyle/>
            <a:p>
              <a:pPr algn="ctr"/>
              <a:r>
                <a:rPr lang="el-GR" dirty="0" smtClean="0">
                  <a:latin typeface="Times New Roman" pitchFamily="18" charset="0"/>
                  <a:cs typeface="Times New Roman" pitchFamily="18" charset="0"/>
                </a:rPr>
                <a:t>Δ</a:t>
              </a:r>
              <a:r>
                <a:rPr lang="en-US" baseline="-25000" dirty="0" smtClean="0">
                  <a:latin typeface="Times New Roman" pitchFamily="18" charset="0"/>
                  <a:cs typeface="Times New Roman" pitchFamily="18" charset="0"/>
                </a:rPr>
                <a:t>20</a:t>
              </a:r>
              <a:endParaRPr lang="en-US" baseline="-25000" dirty="0">
                <a:latin typeface="Times New Roman" pitchFamily="18" charset="0"/>
                <a:cs typeface="Times New Roman" pitchFamily="18" charset="0"/>
              </a:endParaRPr>
            </a:p>
          </p:txBody>
        </p:sp>
      </p:grpSp>
      <p:grpSp>
        <p:nvGrpSpPr>
          <p:cNvPr id="26" name="Group 25"/>
          <p:cNvGrpSpPr/>
          <p:nvPr/>
        </p:nvGrpSpPr>
        <p:grpSpPr>
          <a:xfrm>
            <a:off x="7010400" y="3476625"/>
            <a:ext cx="795337" cy="1019175"/>
            <a:chOff x="5410200" y="3825359"/>
            <a:chExt cx="795337" cy="1019175"/>
          </a:xfrm>
        </p:grpSpPr>
        <p:grpSp>
          <p:nvGrpSpPr>
            <p:cNvPr id="28" name="Group 27"/>
            <p:cNvGrpSpPr/>
            <p:nvPr/>
          </p:nvGrpSpPr>
          <p:grpSpPr>
            <a:xfrm>
              <a:off x="5410200" y="3825359"/>
              <a:ext cx="457200" cy="1019175"/>
              <a:chOff x="5410200" y="3825359"/>
              <a:chExt cx="457200" cy="1019175"/>
            </a:xfrm>
          </p:grpSpPr>
          <p:cxnSp>
            <p:nvCxnSpPr>
              <p:cNvPr id="30" name="Straight Connector 29"/>
              <p:cNvCxnSpPr/>
              <p:nvPr/>
            </p:nvCxnSpPr>
            <p:spPr>
              <a:xfrm flipH="1">
                <a:off x="5562600" y="3853934"/>
                <a:ext cx="152400" cy="9466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5410200" y="4768334"/>
                <a:ext cx="3048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564188" y="3825359"/>
                <a:ext cx="303212" cy="79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5748337" y="4267200"/>
              <a:ext cx="457200" cy="369332"/>
            </a:xfrm>
            <a:prstGeom prst="rect">
              <a:avLst/>
            </a:prstGeom>
            <a:noFill/>
          </p:spPr>
          <p:txBody>
            <a:bodyPr wrap="square" rtlCol="0">
              <a:spAutoFit/>
            </a:bodyPr>
            <a:lstStyle/>
            <a:p>
              <a:pPr algn="ctr"/>
              <a:r>
                <a:rPr lang="en-US" i="1" dirty="0" smtClean="0">
                  <a:latin typeface="Times New Roman" pitchFamily="18" charset="0"/>
                  <a:cs typeface="Times New Roman" pitchFamily="18" charset="0"/>
                </a:rPr>
                <a:t>d</a:t>
              </a:r>
              <a:r>
                <a:rPr lang="en-US" baseline="-25000" dirty="0" smtClean="0">
                  <a:latin typeface="Times New Roman" pitchFamily="18" charset="0"/>
                  <a:cs typeface="Times New Roman" pitchFamily="18" charset="0"/>
                </a:rPr>
                <a:t>20</a:t>
              </a:r>
              <a:endParaRPr lang="en-US" baseline="-25000" dirty="0">
                <a:latin typeface="Times New Roman" pitchFamily="18" charset="0"/>
                <a:cs typeface="Times New Roman" pitchFamily="18" charset="0"/>
              </a:endParaRPr>
            </a:p>
          </p:txBody>
        </p:sp>
      </p:grpSp>
      <p:grpSp>
        <p:nvGrpSpPr>
          <p:cNvPr id="9233" name="Group 9232"/>
          <p:cNvGrpSpPr/>
          <p:nvPr/>
        </p:nvGrpSpPr>
        <p:grpSpPr>
          <a:xfrm>
            <a:off x="7200900" y="2782094"/>
            <a:ext cx="457200" cy="685800"/>
            <a:chOff x="7918516" y="2828843"/>
            <a:chExt cx="457200" cy="685800"/>
          </a:xfrm>
        </p:grpSpPr>
        <p:sp>
          <p:nvSpPr>
            <p:cNvPr id="74" name="Oval 73"/>
            <p:cNvSpPr/>
            <p:nvPr/>
          </p:nvSpPr>
          <p:spPr>
            <a:xfrm rot="763496">
              <a:off x="7918516" y="2828843"/>
              <a:ext cx="457200" cy="685800"/>
            </a:xfrm>
            <a:prstGeom prst="ellipse">
              <a:avLst/>
            </a:prstGeom>
            <a:solidFill>
              <a:srgbClr val="45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7918516" y="2879355"/>
              <a:ext cx="457200" cy="584775"/>
            </a:xfrm>
            <a:prstGeom prst="rect">
              <a:avLst/>
            </a:prstGeom>
            <a:noFill/>
          </p:spPr>
          <p:txBody>
            <a:bodyPr wrap="square" rtlCol="0">
              <a:spAutoFit/>
            </a:bodyPr>
            <a:lstStyle/>
            <a:p>
              <a:pPr algn="ctr"/>
              <a:r>
                <a:rPr lang="en-US" sz="3200" dirty="0" smtClean="0"/>
                <a:t>2</a:t>
              </a:r>
              <a:endParaRPr lang="en-US" sz="3200" dirty="0"/>
            </a:p>
          </p:txBody>
        </p:sp>
      </p:grpSp>
      <p:grpSp>
        <p:nvGrpSpPr>
          <p:cNvPr id="9234" name="Group 9233"/>
          <p:cNvGrpSpPr/>
          <p:nvPr/>
        </p:nvGrpSpPr>
        <p:grpSpPr>
          <a:xfrm>
            <a:off x="5024504" y="4114800"/>
            <a:ext cx="461896" cy="1066799"/>
            <a:chOff x="5334000" y="2590800"/>
            <a:chExt cx="461896" cy="1066799"/>
          </a:xfrm>
        </p:grpSpPr>
        <p:sp>
          <p:nvSpPr>
            <p:cNvPr id="75" name="Oval 74"/>
            <p:cNvSpPr/>
            <p:nvPr/>
          </p:nvSpPr>
          <p:spPr>
            <a:xfrm>
              <a:off x="5338696" y="2590800"/>
              <a:ext cx="457200" cy="1066799"/>
            </a:xfrm>
            <a:prstGeom prst="ellipse">
              <a:avLst/>
            </a:prstGeom>
            <a:solidFill>
              <a:srgbClr val="823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5334000" y="2824162"/>
              <a:ext cx="457200" cy="584775"/>
            </a:xfrm>
            <a:prstGeom prst="rect">
              <a:avLst/>
            </a:prstGeom>
            <a:noFill/>
          </p:spPr>
          <p:txBody>
            <a:bodyPr wrap="square" rtlCol="0">
              <a:spAutoFit/>
            </a:bodyPr>
            <a:lstStyle/>
            <a:p>
              <a:pPr algn="ctr"/>
              <a:r>
                <a:rPr lang="en-US" sz="3200" dirty="0" smtClean="0"/>
                <a:t>1</a:t>
              </a:r>
              <a:endParaRPr lang="en-US" sz="3200" dirty="0"/>
            </a:p>
          </p:txBody>
        </p:sp>
      </p:grpSp>
    </p:spTree>
    <p:extLst>
      <p:ext uri="{BB962C8B-B14F-4D97-AF65-F5344CB8AC3E}">
        <p14:creationId xmlns:p14="http://schemas.microsoft.com/office/powerpoint/2010/main" val="27547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2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9217"/>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2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9217" grpId="0" animBg="1"/>
      <p:bldP spid="9217" grpId="1" animBg="1"/>
      <p:bldP spid="36" grpId="0" animBg="1"/>
      <p:bldP spid="37" grpId="0" animBg="1"/>
      <p:bldP spid="37" grpId="1" animBg="1"/>
      <p:bldP spid="92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3"/>
          </p:nvPr>
        </p:nvSpPr>
        <p:spPr/>
        <p:txBody>
          <a:bodyPr/>
          <a:lstStyle/>
          <a:p>
            <a:r>
              <a:rPr lang="en-US" dirty="0" err="1" smtClean="0"/>
              <a:t>Uni</a:t>
            </a:r>
            <a:r>
              <a:rPr lang="en-US" dirty="0" smtClean="0"/>
              <a:t>-directional Flow [Zhang et al. 2011]</a:t>
            </a:r>
          </a:p>
          <a:p>
            <a:pPr lvl="1"/>
            <a:r>
              <a:rPr lang="en-US" dirty="0" smtClean="0"/>
              <a:t>Flow through a corridor</a:t>
            </a:r>
          </a:p>
          <a:p>
            <a:pPr lvl="2"/>
            <a:r>
              <a:rPr lang="en-US" dirty="0" smtClean="0"/>
              <a:t>Vary flow into and out of the corridor to change average density.</a:t>
            </a:r>
          </a:p>
          <a:p>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28</a:t>
            </a:fld>
            <a:endParaRPr lang="en-US"/>
          </a:p>
        </p:txBody>
      </p:sp>
      <p:grpSp>
        <p:nvGrpSpPr>
          <p:cNvPr id="7" name="Group 6"/>
          <p:cNvGrpSpPr/>
          <p:nvPr/>
        </p:nvGrpSpPr>
        <p:grpSpPr>
          <a:xfrm>
            <a:off x="533400" y="3429000"/>
            <a:ext cx="8001008" cy="2857506"/>
            <a:chOff x="533400" y="3429000"/>
            <a:chExt cx="8001008" cy="285750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429000"/>
              <a:ext cx="3810008" cy="285750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429000"/>
              <a:ext cx="3810008" cy="2857506"/>
            </a:xfrm>
            <a:prstGeom prst="rect">
              <a:avLst/>
            </a:prstGeom>
          </p:spPr>
        </p:pic>
      </p:grpSp>
    </p:spTree>
    <p:extLst>
      <p:ext uri="{BB962C8B-B14F-4D97-AF65-F5344CB8AC3E}">
        <p14:creationId xmlns:p14="http://schemas.microsoft.com/office/powerpoint/2010/main" val="211175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3"/>
          </p:nvPr>
        </p:nvSpPr>
        <p:spPr/>
        <p:txBody>
          <a:bodyPr/>
          <a:lstStyle/>
          <a:p>
            <a:r>
              <a:rPr lang="en-US" dirty="0" smtClean="0"/>
              <a:t>Observations</a:t>
            </a:r>
          </a:p>
          <a:p>
            <a:pPr lvl="1"/>
            <a:r>
              <a:rPr lang="en-US" dirty="0" smtClean="0"/>
              <a:t>Same simulation parameters as 1D experiment.</a:t>
            </a:r>
          </a:p>
          <a:p>
            <a:pPr lvl="1"/>
            <a:r>
              <a:rPr lang="en-US" dirty="0" smtClean="0"/>
              <a:t>Follows </a:t>
            </a:r>
            <a:r>
              <a:rPr lang="en-US" dirty="0" err="1" smtClean="0"/>
              <a:t>Weidmann’s</a:t>
            </a:r>
            <a:r>
              <a:rPr lang="en-US" dirty="0" smtClean="0"/>
              <a:t> curve [</a:t>
            </a:r>
            <a:r>
              <a:rPr lang="en-US" dirty="0" err="1" smtClean="0"/>
              <a:t>Weidmann</a:t>
            </a:r>
            <a:r>
              <a:rPr lang="en-US" dirty="0" smtClean="0"/>
              <a:t> 1993].</a:t>
            </a:r>
          </a:p>
          <a:p>
            <a:pPr lvl="1"/>
            <a:r>
              <a:rPr lang="en-US" dirty="0" smtClean="0"/>
              <a:t>Overly sensitive to density.</a:t>
            </a:r>
          </a:p>
          <a:p>
            <a:pPr lvl="1"/>
            <a:r>
              <a:rPr lang="en-US" dirty="0" smtClean="0"/>
              <a:t>Achieves higher </a:t>
            </a:r>
            <a:br>
              <a:rPr lang="en-US" dirty="0" smtClean="0"/>
            </a:br>
            <a:r>
              <a:rPr lang="en-US" dirty="0" smtClean="0"/>
              <a:t>density than subjects.</a:t>
            </a:r>
          </a:p>
          <a:p>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29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429000"/>
            <a:ext cx="3810008" cy="2857506"/>
          </a:xfrm>
          <a:prstGeom prst="rect">
            <a:avLst/>
          </a:prstGeom>
        </p:spPr>
      </p:pic>
    </p:spTree>
    <p:extLst>
      <p:ext uri="{BB962C8B-B14F-4D97-AF65-F5344CB8AC3E}">
        <p14:creationId xmlns:p14="http://schemas.microsoft.com/office/powerpoint/2010/main" val="410693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a:t>
            </a:r>
          </a:p>
        </p:txBody>
      </p:sp>
      <p:sp>
        <p:nvSpPr>
          <p:cNvPr id="3" name="Content Placeholder 2"/>
          <p:cNvSpPr>
            <a:spLocks noGrp="1"/>
          </p:cNvSpPr>
          <p:nvPr>
            <p:ph sz="quarter" idx="13"/>
          </p:nvPr>
        </p:nvSpPr>
        <p:spPr/>
        <p:txBody>
          <a:bodyPr>
            <a:normAutofit/>
          </a:bodyPr>
          <a:lstStyle/>
          <a:p>
            <a:r>
              <a:rPr lang="en-US" dirty="0" smtClean="0"/>
              <a:t>Social forces</a:t>
            </a:r>
          </a:p>
          <a:p>
            <a:pPr lvl="1"/>
            <a:r>
              <a:rPr lang="en-US" dirty="0" smtClean="0"/>
              <a:t>Newtonian-like forces applied to mass particles.</a:t>
            </a:r>
          </a:p>
          <a:p>
            <a:pPr lvl="1"/>
            <a:r>
              <a:rPr lang="en-US" dirty="0" smtClean="0"/>
              <a:t>Research focuses on force formulation</a:t>
            </a:r>
          </a:p>
          <a:p>
            <a:pPr lvl="2"/>
            <a:r>
              <a:rPr lang="en-US" dirty="0" smtClean="0"/>
              <a:t>Redefine basic repulsion forces.</a:t>
            </a:r>
          </a:p>
          <a:p>
            <a:pPr lvl="2"/>
            <a:r>
              <a:rPr lang="en-US" dirty="0" smtClean="0"/>
              <a:t>Introduce new forces to produce novel behaviors.</a:t>
            </a:r>
          </a:p>
          <a:p>
            <a:pPr lvl="2"/>
            <a:r>
              <a:rPr lang="en-US" dirty="0"/>
              <a:t>[</a:t>
            </a:r>
            <a:r>
              <a:rPr lang="en-US" dirty="0" err="1"/>
              <a:t>Helbing</a:t>
            </a:r>
            <a:r>
              <a:rPr lang="en-US" dirty="0"/>
              <a:t> &amp; Molnar 1995; </a:t>
            </a:r>
            <a:r>
              <a:rPr lang="en-US" dirty="0" err="1"/>
              <a:t>Helbing</a:t>
            </a:r>
            <a:r>
              <a:rPr lang="en-US" dirty="0"/>
              <a:t> et al. 2000; Yu et al. 2005; </a:t>
            </a:r>
            <a:r>
              <a:rPr lang="en-US" dirty="0" err="1"/>
              <a:t>Chraibi</a:t>
            </a:r>
            <a:r>
              <a:rPr lang="en-US" dirty="0"/>
              <a:t> et al. 2010; </a:t>
            </a:r>
            <a:r>
              <a:rPr lang="en-US" dirty="0" err="1"/>
              <a:t>Moussaïd</a:t>
            </a:r>
            <a:r>
              <a:rPr lang="en-US" dirty="0"/>
              <a:t> et al. 2010]</a:t>
            </a:r>
            <a:endParaRPr lang="en-US" dirty="0" smtClean="0"/>
          </a:p>
        </p:txBody>
      </p:sp>
      <p:sp>
        <p:nvSpPr>
          <p:cNvPr id="5" name="Slide Number Placeholder 4"/>
          <p:cNvSpPr>
            <a:spLocks noGrp="1"/>
          </p:cNvSpPr>
          <p:nvPr>
            <p:ph type="sldNum" sz="quarter" idx="12"/>
          </p:nvPr>
        </p:nvSpPr>
        <p:spPr/>
        <p:txBody>
          <a:bodyPr/>
          <a:lstStyle/>
          <a:p>
            <a:fld id="{0EE204EF-3808-4A78-9F81-A6D9EF91A1E1}" type="slidenum">
              <a:rPr lang="en-US" smtClean="0"/>
              <a:pPr/>
              <a:t>3</a:t>
            </a:fld>
            <a:endParaRPr lang="en-US"/>
          </a:p>
        </p:txBody>
      </p:sp>
    </p:spTree>
    <p:extLst>
      <p:ext uri="{BB962C8B-B14F-4D97-AF65-F5344CB8AC3E}">
        <p14:creationId xmlns:p14="http://schemas.microsoft.com/office/powerpoint/2010/main" val="368340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3"/>
          </p:nvPr>
        </p:nvSpPr>
        <p:spPr>
          <a:xfrm>
            <a:off x="609600" y="1371600"/>
            <a:ext cx="5375564" cy="4648200"/>
          </a:xfrm>
        </p:spPr>
        <p:txBody>
          <a:bodyPr>
            <a:normAutofit lnSpcReduction="10000"/>
          </a:bodyPr>
          <a:lstStyle/>
          <a:p>
            <a:r>
              <a:rPr lang="en-US" dirty="0" smtClean="0"/>
              <a:t>Bi-directional Flow [Zhang et al. 2012]</a:t>
            </a:r>
          </a:p>
          <a:p>
            <a:pPr lvl="1"/>
            <a:r>
              <a:rPr lang="en-US" dirty="0" smtClean="0"/>
              <a:t>Similar environment as </a:t>
            </a:r>
            <a:r>
              <a:rPr lang="en-US" dirty="0" err="1" smtClean="0"/>
              <a:t>uni</a:t>
            </a:r>
            <a:r>
              <a:rPr lang="en-US" dirty="0" smtClean="0"/>
              <a:t>-directional flow.</a:t>
            </a:r>
          </a:p>
          <a:p>
            <a:pPr lvl="1"/>
            <a:r>
              <a:rPr lang="en-US" dirty="0" smtClean="0"/>
              <a:t>Pedestrians in bi-directional flow more sensitive to density.</a:t>
            </a:r>
          </a:p>
          <a:p>
            <a:pPr lvl="1"/>
            <a:r>
              <a:rPr lang="en-US" dirty="0" smtClean="0"/>
              <a:t>Agents in bi-directional flow more sensitive to density.</a:t>
            </a:r>
          </a:p>
          <a:p>
            <a:pPr lvl="1"/>
            <a:r>
              <a:rPr lang="en-US" dirty="0" smtClean="0"/>
              <a:t>Similar artifacts as </a:t>
            </a:r>
            <a:r>
              <a:rPr lang="en-US" dirty="0" err="1" smtClean="0"/>
              <a:t>uni</a:t>
            </a:r>
            <a:r>
              <a:rPr lang="en-US" dirty="0" smtClean="0"/>
              <a:t>-directional.</a:t>
            </a:r>
          </a:p>
          <a:p>
            <a:pPr lvl="2"/>
            <a:r>
              <a:rPr lang="en-US" dirty="0" smtClean="0"/>
              <a:t>Too sensitive; too dense.</a:t>
            </a:r>
          </a:p>
          <a:p>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30</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237" y="2209800"/>
            <a:ext cx="2895600"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14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quarter" idx="13"/>
          </p:nvPr>
        </p:nvSpPr>
        <p:spPr/>
        <p:txBody>
          <a:bodyPr>
            <a:normAutofit/>
          </a:bodyPr>
          <a:lstStyle/>
          <a:p>
            <a:r>
              <a:rPr lang="en-US" dirty="0" smtClean="0"/>
              <a:t>Light-weight approach preserves computational benefits of ORCA.</a:t>
            </a:r>
          </a:p>
          <a:p>
            <a:r>
              <a:rPr lang="en-US" dirty="0" smtClean="0"/>
              <a:t>Introduces behavior consistent with observed empirical phenomena: the fundamental diagram.</a:t>
            </a:r>
          </a:p>
          <a:p>
            <a:r>
              <a:rPr lang="en-US" dirty="0" smtClean="0"/>
              <a:t>Parameters map to intuitive human properties:</a:t>
            </a:r>
          </a:p>
          <a:p>
            <a:pPr lvl="1"/>
            <a:r>
              <a:rPr lang="en-US" dirty="0" smtClean="0"/>
              <a:t>Stride factor</a:t>
            </a:r>
          </a:p>
          <a:p>
            <a:pPr lvl="1"/>
            <a:r>
              <a:rPr lang="en-US" dirty="0" smtClean="0"/>
              <a:t>Stride buffer</a:t>
            </a:r>
          </a:p>
          <a:p>
            <a:pPr lvl="1"/>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31</a:t>
            </a:fld>
            <a:endParaRPr lang="en-US"/>
          </a:p>
        </p:txBody>
      </p:sp>
    </p:spTree>
    <p:extLst>
      <p:ext uri="{BB962C8B-B14F-4D97-AF65-F5344CB8AC3E}">
        <p14:creationId xmlns:p14="http://schemas.microsoft.com/office/powerpoint/2010/main" val="328772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sz="quarter" idx="13"/>
          </p:nvPr>
        </p:nvSpPr>
        <p:spPr/>
        <p:txBody>
          <a:bodyPr/>
          <a:lstStyle/>
          <a:p>
            <a:r>
              <a:rPr lang="en-US" dirty="0" smtClean="0"/>
              <a:t>Space estimation seems flawed – doesn’t directly account for obstacles.</a:t>
            </a:r>
          </a:p>
          <a:p>
            <a:pPr lvl="1"/>
            <a:r>
              <a:rPr lang="en-US" dirty="0" smtClean="0"/>
              <a:t>Since this submission we have investigated other space estimation models.</a:t>
            </a:r>
          </a:p>
          <a:p>
            <a:r>
              <a:rPr lang="en-US" dirty="0" smtClean="0"/>
              <a:t>Reveals proclivity towards seeking high density.</a:t>
            </a:r>
          </a:p>
          <a:p>
            <a:pPr lvl="1"/>
            <a:r>
              <a:rPr lang="en-US" dirty="0" smtClean="0"/>
              <a:t>This is an artifact of many agent-based crowd simulators.</a:t>
            </a:r>
          </a:p>
          <a:p>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32</a:t>
            </a:fld>
            <a:endParaRPr lang="en-US"/>
          </a:p>
        </p:txBody>
      </p:sp>
    </p:spTree>
    <p:extLst>
      <p:ext uri="{BB962C8B-B14F-4D97-AF65-F5344CB8AC3E}">
        <p14:creationId xmlns:p14="http://schemas.microsoft.com/office/powerpoint/2010/main" val="18742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quarter" idx="13"/>
          </p:nvPr>
        </p:nvSpPr>
        <p:spPr/>
        <p:txBody>
          <a:bodyPr/>
          <a:lstStyle/>
          <a:p>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0EE204EF-3808-4A78-9F81-A6D9EF91A1E1}" type="slidenum">
              <a:rPr lang="en-US" smtClean="0"/>
              <a:pPr/>
              <a:t>33</a:t>
            </a:fld>
            <a:endParaRPr lang="en-US"/>
          </a:p>
        </p:txBody>
      </p:sp>
      <p:sp>
        <p:nvSpPr>
          <p:cNvPr id="7" name="TextBox 6"/>
          <p:cNvSpPr txBox="1"/>
          <p:nvPr/>
        </p:nvSpPr>
        <p:spPr>
          <a:xfrm>
            <a:off x="1181100" y="6172200"/>
            <a:ext cx="2857500" cy="461665"/>
          </a:xfrm>
          <a:prstGeom prst="rect">
            <a:avLst/>
          </a:prstGeom>
          <a:noFill/>
        </p:spPr>
        <p:txBody>
          <a:bodyPr wrap="square" rtlCol="0">
            <a:spAutoFit/>
          </a:bodyPr>
          <a:lstStyle/>
          <a:p>
            <a:pPr algn="ctr"/>
            <a:r>
              <a:rPr lang="en-US" sz="2400" dirty="0" smtClean="0"/>
              <a:t>Baseline</a:t>
            </a:r>
            <a:endParaRPr lang="en-US" sz="2400" dirty="0"/>
          </a:p>
        </p:txBody>
      </p:sp>
      <p:sp>
        <p:nvSpPr>
          <p:cNvPr id="8" name="TextBox 7"/>
          <p:cNvSpPr txBox="1"/>
          <p:nvPr/>
        </p:nvSpPr>
        <p:spPr>
          <a:xfrm>
            <a:off x="4991100" y="6179127"/>
            <a:ext cx="2857500" cy="461665"/>
          </a:xfrm>
          <a:prstGeom prst="rect">
            <a:avLst/>
          </a:prstGeom>
          <a:noFill/>
        </p:spPr>
        <p:txBody>
          <a:bodyPr wrap="square" rtlCol="0">
            <a:spAutoFit/>
          </a:bodyPr>
          <a:lstStyle/>
          <a:p>
            <a:pPr algn="ctr"/>
            <a:r>
              <a:rPr lang="en-US" sz="2400" dirty="0" smtClean="0"/>
              <a:t>With Model</a:t>
            </a:r>
            <a:endParaRPr lang="en-US" sz="2400" dirty="0"/>
          </a:p>
        </p:txBody>
      </p:sp>
      <p:pic>
        <p:nvPicPr>
          <p:cNvPr id="5" name="unfilter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6800" y="1607127"/>
            <a:ext cx="2857500" cy="4572000"/>
          </a:xfrm>
          <a:prstGeom prst="rect">
            <a:avLst/>
          </a:prstGeom>
        </p:spPr>
      </p:pic>
      <p:pic>
        <p:nvPicPr>
          <p:cNvPr id="6" name="filtered.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004955" y="1593273"/>
            <a:ext cx="2857500" cy="4572000"/>
          </a:xfrm>
          <a:prstGeom prst="rect">
            <a:avLst/>
          </a:prstGeom>
        </p:spPr>
      </p:pic>
    </p:spTree>
    <p:extLst>
      <p:ext uri="{BB962C8B-B14F-4D97-AF65-F5344CB8AC3E}">
        <p14:creationId xmlns:p14="http://schemas.microsoft.com/office/powerpoint/2010/main" val="292072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33" fill="hold"/>
                                        <p:tgtEl>
                                          <p:spTgt spid="5"/>
                                        </p:tgtEl>
                                      </p:cBhvr>
                                    </p:cmd>
                                  </p:childTnLst>
                                </p:cTn>
                              </p:par>
                              <p:par>
                                <p:cTn id="7" presetID="1" presetClass="mediacall" presetSubtype="0" fill="hold" nodeType="withEffect">
                                  <p:stCondLst>
                                    <p:cond delay="0"/>
                                  </p:stCondLst>
                                  <p:childTnLst>
                                    <p:cmd type="call" cmd="playFrom(0.0)">
                                      <p:cBhvr>
                                        <p:cTn id="8" dur="60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a:t>
            </a:r>
            <a:r>
              <a:rPr lang="en-US" dirty="0" smtClean="0"/>
              <a:t>Work</a:t>
            </a:r>
            <a:endParaRPr lang="en-US" dirty="0"/>
          </a:p>
        </p:txBody>
      </p:sp>
      <p:sp>
        <p:nvSpPr>
          <p:cNvPr id="3" name="Content Placeholder 2"/>
          <p:cNvSpPr>
            <a:spLocks noGrp="1"/>
          </p:cNvSpPr>
          <p:nvPr>
            <p:ph sz="quarter" idx="13"/>
          </p:nvPr>
        </p:nvSpPr>
        <p:spPr>
          <a:xfrm>
            <a:off x="609600" y="1371600"/>
            <a:ext cx="7924800" cy="4495800"/>
          </a:xfrm>
        </p:spPr>
        <p:txBody>
          <a:bodyPr>
            <a:normAutofit/>
          </a:bodyPr>
          <a:lstStyle/>
          <a:p>
            <a:r>
              <a:rPr lang="en-US" dirty="0" smtClean="0"/>
              <a:t>Cellular Automata</a:t>
            </a:r>
          </a:p>
          <a:p>
            <a:pPr lvl="1"/>
            <a:r>
              <a:rPr lang="en-US" dirty="0" smtClean="0"/>
              <a:t>Discretization of pedestrian space into uniform cells.</a:t>
            </a:r>
          </a:p>
          <a:p>
            <a:pPr lvl="1"/>
            <a:r>
              <a:rPr lang="en-US" dirty="0" smtClean="0"/>
              <a:t>Agents occupy cells and move from cell to cell according to rules.</a:t>
            </a:r>
          </a:p>
          <a:p>
            <a:pPr lvl="1"/>
            <a:r>
              <a:rPr lang="en-US" dirty="0" smtClean="0"/>
              <a:t>Research on movement rules and nature of the grid.</a:t>
            </a:r>
          </a:p>
          <a:p>
            <a:pPr lvl="1"/>
            <a:r>
              <a:rPr lang="en-US" dirty="0" smtClean="0"/>
              <a:t>[Blue &amp; Adler 1998; </a:t>
            </a:r>
            <a:r>
              <a:rPr lang="en-US" dirty="0" err="1" smtClean="0"/>
              <a:t>Burstedde</a:t>
            </a:r>
            <a:r>
              <a:rPr lang="en-US" dirty="0" smtClean="0"/>
              <a:t> et al. 2001; Kirchner et al. 2004; </a:t>
            </a:r>
            <a:r>
              <a:rPr lang="en-US" dirty="0" err="1" smtClean="0"/>
              <a:t>Maniccam</a:t>
            </a:r>
            <a:r>
              <a:rPr lang="en-US" dirty="0" smtClean="0"/>
              <a:t> 2003; Yamamoto et al. 2007]</a:t>
            </a:r>
          </a:p>
        </p:txBody>
      </p:sp>
      <p:sp>
        <p:nvSpPr>
          <p:cNvPr id="5" name="Slide Number Placeholder 4"/>
          <p:cNvSpPr>
            <a:spLocks noGrp="1"/>
          </p:cNvSpPr>
          <p:nvPr>
            <p:ph type="sldNum" sz="quarter" idx="12"/>
          </p:nvPr>
        </p:nvSpPr>
        <p:spPr/>
        <p:txBody>
          <a:bodyPr/>
          <a:lstStyle/>
          <a:p>
            <a:fld id="{0EE204EF-3808-4A78-9F81-A6D9EF91A1E1}" type="slidenum">
              <a:rPr lang="en-US" smtClean="0"/>
              <a:pPr/>
              <a:t>4</a:t>
            </a:fld>
            <a:endParaRPr lang="en-US"/>
          </a:p>
        </p:txBody>
      </p:sp>
    </p:spTree>
    <p:extLst>
      <p:ext uri="{BB962C8B-B14F-4D97-AF65-F5344CB8AC3E}">
        <p14:creationId xmlns:p14="http://schemas.microsoft.com/office/powerpoint/2010/main" val="58390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a:t>
            </a:r>
          </a:p>
        </p:txBody>
      </p:sp>
      <p:sp>
        <p:nvSpPr>
          <p:cNvPr id="3" name="Content Placeholder 2"/>
          <p:cNvSpPr>
            <a:spLocks noGrp="1"/>
          </p:cNvSpPr>
          <p:nvPr>
            <p:ph sz="quarter" idx="13"/>
          </p:nvPr>
        </p:nvSpPr>
        <p:spPr/>
        <p:txBody>
          <a:bodyPr>
            <a:normAutofit/>
          </a:bodyPr>
          <a:lstStyle/>
          <a:p>
            <a:r>
              <a:rPr lang="en-US" dirty="0" smtClean="0"/>
              <a:t>Velocity Obstacles</a:t>
            </a:r>
          </a:p>
          <a:p>
            <a:pPr lvl="1"/>
            <a:r>
              <a:rPr lang="en-US" dirty="0" smtClean="0"/>
              <a:t>Use optimization techniques, in velocity space, to find a collision-free velocity.</a:t>
            </a:r>
          </a:p>
          <a:p>
            <a:pPr lvl="1"/>
            <a:r>
              <a:rPr lang="en-US" dirty="0" smtClean="0"/>
              <a:t>Optimize with respect to a “velocity obstacle”.</a:t>
            </a:r>
          </a:p>
          <a:p>
            <a:pPr lvl="1"/>
            <a:r>
              <a:rPr lang="en-US" dirty="0" smtClean="0"/>
              <a:t>Varies in definition of obstacle and optimization method.</a:t>
            </a:r>
          </a:p>
          <a:p>
            <a:pPr lvl="1"/>
            <a:r>
              <a:rPr lang="en-US" dirty="0" smtClean="0"/>
              <a:t>[</a:t>
            </a:r>
            <a:r>
              <a:rPr lang="en-US" dirty="0" err="1" smtClean="0"/>
              <a:t>Fiorini</a:t>
            </a:r>
            <a:r>
              <a:rPr lang="en-US" dirty="0" smtClean="0"/>
              <a:t> &amp; Schiller 1998; van den Berg 2008; van den Berg et al. 2009; Guy et al. 2012]</a:t>
            </a:r>
          </a:p>
        </p:txBody>
      </p:sp>
      <p:sp>
        <p:nvSpPr>
          <p:cNvPr id="5" name="Slide Number Placeholder 4"/>
          <p:cNvSpPr>
            <a:spLocks noGrp="1"/>
          </p:cNvSpPr>
          <p:nvPr>
            <p:ph type="sldNum" sz="quarter" idx="12"/>
          </p:nvPr>
        </p:nvSpPr>
        <p:spPr/>
        <p:txBody>
          <a:bodyPr/>
          <a:lstStyle/>
          <a:p>
            <a:fld id="{0EE204EF-3808-4A78-9F81-A6D9EF91A1E1}" type="slidenum">
              <a:rPr lang="en-US" smtClean="0"/>
              <a:pPr/>
              <a:t>5</a:t>
            </a:fld>
            <a:endParaRPr lang="en-US"/>
          </a:p>
        </p:txBody>
      </p:sp>
    </p:spTree>
    <p:extLst>
      <p:ext uri="{BB962C8B-B14F-4D97-AF65-F5344CB8AC3E}">
        <p14:creationId xmlns:p14="http://schemas.microsoft.com/office/powerpoint/2010/main" val="357396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 Obstacle</a:t>
            </a:r>
            <a:endParaRPr lang="en-US" dirty="0"/>
          </a:p>
        </p:txBody>
      </p:sp>
      <p:sp>
        <p:nvSpPr>
          <p:cNvPr id="3" name="Content Placeholder 2"/>
          <p:cNvSpPr>
            <a:spLocks noGrp="1"/>
          </p:cNvSpPr>
          <p:nvPr>
            <p:ph sz="quarter" idx="13"/>
          </p:nvPr>
        </p:nvSpPr>
        <p:spPr/>
        <p:txBody>
          <a:bodyPr>
            <a:normAutofit/>
          </a:bodyPr>
          <a:lstStyle/>
          <a:p>
            <a:r>
              <a:rPr lang="en-US" dirty="0" smtClean="0"/>
              <a:t>Intuition</a:t>
            </a:r>
          </a:p>
          <a:p>
            <a:pPr lvl="1"/>
            <a:r>
              <a:rPr lang="en-US" dirty="0" smtClean="0"/>
              <a:t>Uses position </a:t>
            </a:r>
            <a:r>
              <a:rPr lang="en-US" i="1" dirty="0" smtClean="0"/>
              <a:t>and</a:t>
            </a:r>
            <a:r>
              <a:rPr lang="en-US" dirty="0" smtClean="0"/>
              <a:t> velocity to anticipate collisions.</a:t>
            </a:r>
            <a:endParaRPr lang="en-US" dirty="0" smtClean="0"/>
          </a:p>
        </p:txBody>
      </p:sp>
      <p:sp>
        <p:nvSpPr>
          <p:cNvPr id="5" name="Slide Number Placeholder 4"/>
          <p:cNvSpPr>
            <a:spLocks noGrp="1"/>
          </p:cNvSpPr>
          <p:nvPr>
            <p:ph type="sldNum" sz="quarter" idx="12"/>
          </p:nvPr>
        </p:nvSpPr>
        <p:spPr/>
        <p:txBody>
          <a:bodyPr/>
          <a:lstStyle/>
          <a:p>
            <a:fld id="{0EE204EF-3808-4A78-9F81-A6D9EF91A1E1}" type="slidenum">
              <a:rPr lang="en-US" smtClean="0"/>
              <a:pPr/>
              <a:t>6</a:t>
            </a:fld>
            <a:endParaRPr lang="en-US"/>
          </a:p>
        </p:txBody>
      </p:sp>
      <p:grpSp>
        <p:nvGrpSpPr>
          <p:cNvPr id="36" name="Group 35"/>
          <p:cNvGrpSpPr/>
          <p:nvPr/>
        </p:nvGrpSpPr>
        <p:grpSpPr>
          <a:xfrm>
            <a:off x="1662544" y="2743200"/>
            <a:ext cx="471056" cy="2819400"/>
            <a:chOff x="1662544" y="2743200"/>
            <a:chExt cx="471056" cy="2819400"/>
          </a:xfrm>
        </p:grpSpPr>
        <p:cxnSp>
          <p:nvCxnSpPr>
            <p:cNvPr id="22" name="Straight Connector 21"/>
            <p:cNvCxnSpPr>
              <a:stCxn id="14" idx="0"/>
            </p:cNvCxnSpPr>
            <p:nvPr/>
          </p:nvCxnSpPr>
          <p:spPr>
            <a:xfrm flipH="1" flipV="1">
              <a:off x="1891144" y="2743200"/>
              <a:ext cx="13856" cy="23622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676400" y="4419600"/>
              <a:ext cx="457200" cy="1143000"/>
              <a:chOff x="1676400" y="4038600"/>
              <a:chExt cx="457200" cy="1143000"/>
            </a:xfrm>
          </p:grpSpPr>
          <p:sp>
            <p:nvSpPr>
              <p:cNvPr id="14" name="Oval 13"/>
              <p:cNvSpPr/>
              <p:nvPr/>
            </p:nvSpPr>
            <p:spPr>
              <a:xfrm>
                <a:off x="1676400" y="4724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4" idx="0"/>
              </p:cNvCxnSpPr>
              <p:nvPr/>
            </p:nvCxnSpPr>
            <p:spPr>
              <a:xfrm flipV="1">
                <a:off x="1905000" y="4038600"/>
                <a:ext cx="0" cy="685800"/>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1662544" y="3054927"/>
              <a:ext cx="457200" cy="457200"/>
            </a:xfrm>
            <a:prstGeom prst="ellipse">
              <a:avLst/>
            </a:prstGeom>
            <a:solidFill>
              <a:srgbClr val="45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6234545" y="2743200"/>
            <a:ext cx="1614055" cy="2819400"/>
            <a:chOff x="6234545" y="2743200"/>
            <a:chExt cx="1614055" cy="2819400"/>
          </a:xfrm>
        </p:grpSpPr>
        <p:cxnSp>
          <p:nvCxnSpPr>
            <p:cNvPr id="24" name="Straight Connector 23"/>
            <p:cNvCxnSpPr/>
            <p:nvPr/>
          </p:nvCxnSpPr>
          <p:spPr>
            <a:xfrm flipH="1" flipV="1">
              <a:off x="7599216" y="2743200"/>
              <a:ext cx="13856" cy="23622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7391400" y="4419600"/>
              <a:ext cx="457200" cy="1143000"/>
              <a:chOff x="1676400" y="4038600"/>
              <a:chExt cx="457200" cy="1143000"/>
            </a:xfrm>
          </p:grpSpPr>
          <p:sp>
            <p:nvSpPr>
              <p:cNvPr id="11" name="Oval 10"/>
              <p:cNvSpPr/>
              <p:nvPr/>
            </p:nvSpPr>
            <p:spPr>
              <a:xfrm>
                <a:off x="1676400" y="4724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1" idx="0"/>
              </p:cNvCxnSpPr>
              <p:nvPr/>
            </p:nvCxnSpPr>
            <p:spPr>
              <a:xfrm flipV="1">
                <a:off x="1905000" y="4038600"/>
                <a:ext cx="0" cy="685800"/>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234545" y="3054927"/>
              <a:ext cx="1004455" cy="457200"/>
              <a:chOff x="1676400" y="4731327"/>
              <a:chExt cx="1004455" cy="457200"/>
            </a:xfrm>
          </p:grpSpPr>
          <p:sp>
            <p:nvSpPr>
              <p:cNvPr id="26" name="Oval 25"/>
              <p:cNvSpPr/>
              <p:nvPr/>
            </p:nvSpPr>
            <p:spPr>
              <a:xfrm>
                <a:off x="1676400" y="4731327"/>
                <a:ext cx="457200" cy="457200"/>
              </a:xfrm>
              <a:prstGeom prst="ellipse">
                <a:avLst/>
              </a:prstGeom>
              <a:solidFill>
                <a:srgbClr val="45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a:stCxn id="26" idx="6"/>
              </p:cNvCxnSpPr>
              <p:nvPr/>
            </p:nvCxnSpPr>
            <p:spPr>
              <a:xfrm>
                <a:off x="2133600" y="4959927"/>
                <a:ext cx="547255" cy="0"/>
              </a:xfrm>
              <a:prstGeom prst="straightConnector1">
                <a:avLst/>
              </a:prstGeom>
              <a:ln w="50800">
                <a:solidFill>
                  <a:srgbClr val="45A8CB"/>
                </a:solidFill>
                <a:tailEnd type="stealth" w="lg" len="lg"/>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p:nvGrpSpPr>
        <p:grpSpPr>
          <a:xfrm>
            <a:off x="4419600" y="2743200"/>
            <a:ext cx="990600" cy="2819400"/>
            <a:chOff x="4419600" y="2743200"/>
            <a:chExt cx="990600" cy="2819400"/>
          </a:xfrm>
        </p:grpSpPr>
        <p:cxnSp>
          <p:nvCxnSpPr>
            <p:cNvPr id="23" name="Straight Connector 22"/>
            <p:cNvCxnSpPr/>
            <p:nvPr/>
          </p:nvCxnSpPr>
          <p:spPr>
            <a:xfrm flipH="1" flipV="1">
              <a:off x="4634343" y="2743200"/>
              <a:ext cx="13856" cy="23622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419600" y="4419600"/>
              <a:ext cx="457200" cy="1143000"/>
              <a:chOff x="1676400" y="4038600"/>
              <a:chExt cx="457200" cy="1143000"/>
            </a:xfrm>
          </p:grpSpPr>
          <p:sp>
            <p:nvSpPr>
              <p:cNvPr id="6" name="Oval 5"/>
              <p:cNvSpPr/>
              <p:nvPr/>
            </p:nvSpPr>
            <p:spPr>
              <a:xfrm>
                <a:off x="1676400" y="4724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6" idx="0"/>
              </p:cNvCxnSpPr>
              <p:nvPr/>
            </p:nvCxnSpPr>
            <p:spPr>
              <a:xfrm flipV="1">
                <a:off x="1905000" y="4038600"/>
                <a:ext cx="0" cy="685800"/>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419600" y="3054927"/>
              <a:ext cx="990600" cy="457200"/>
              <a:chOff x="1676400" y="4731327"/>
              <a:chExt cx="990600" cy="457200"/>
            </a:xfrm>
          </p:grpSpPr>
          <p:sp>
            <p:nvSpPr>
              <p:cNvPr id="29" name="Oval 28"/>
              <p:cNvSpPr/>
              <p:nvPr/>
            </p:nvSpPr>
            <p:spPr>
              <a:xfrm>
                <a:off x="1676400" y="4731327"/>
                <a:ext cx="457200" cy="457200"/>
              </a:xfrm>
              <a:prstGeom prst="ellipse">
                <a:avLst/>
              </a:prstGeom>
              <a:solidFill>
                <a:srgbClr val="45A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29" idx="6"/>
              </p:cNvCxnSpPr>
              <p:nvPr/>
            </p:nvCxnSpPr>
            <p:spPr>
              <a:xfrm>
                <a:off x="2133600" y="4959927"/>
                <a:ext cx="533400" cy="0"/>
              </a:xfrm>
              <a:prstGeom prst="straightConnector1">
                <a:avLst/>
              </a:prstGeom>
              <a:ln w="50800">
                <a:solidFill>
                  <a:srgbClr val="45A8CB"/>
                </a:solidFill>
                <a:tailEnd type="stealth" w="lg" len="lg"/>
              </a:ln>
            </p:spPr>
            <p:style>
              <a:lnRef idx="1">
                <a:schemeClr val="accent1"/>
              </a:lnRef>
              <a:fillRef idx="0">
                <a:schemeClr val="accent1"/>
              </a:fillRef>
              <a:effectRef idx="0">
                <a:schemeClr val="accent1"/>
              </a:effectRef>
              <a:fontRef idx="minor">
                <a:schemeClr val="tx1"/>
              </a:fontRef>
            </p:style>
          </p:cxnSp>
        </p:grpSp>
      </p:grpSp>
      <p:sp>
        <p:nvSpPr>
          <p:cNvPr id="33" name="TextBox 32"/>
          <p:cNvSpPr txBox="1"/>
          <p:nvPr/>
        </p:nvSpPr>
        <p:spPr>
          <a:xfrm>
            <a:off x="990600" y="5772834"/>
            <a:ext cx="1828800" cy="646331"/>
          </a:xfrm>
          <a:prstGeom prst="rect">
            <a:avLst/>
          </a:prstGeom>
          <a:noFill/>
        </p:spPr>
        <p:txBody>
          <a:bodyPr wrap="square" rtlCol="0">
            <a:spAutoFit/>
          </a:bodyPr>
          <a:lstStyle/>
          <a:p>
            <a:pPr algn="ctr"/>
            <a:r>
              <a:rPr lang="en-US" dirty="0" smtClean="0"/>
              <a:t>Response</a:t>
            </a:r>
          </a:p>
          <a:p>
            <a:pPr algn="ctr"/>
            <a:r>
              <a:rPr lang="en-US" dirty="0" smtClean="0"/>
              <a:t>Required</a:t>
            </a:r>
            <a:endParaRPr lang="en-US" dirty="0"/>
          </a:p>
        </p:txBody>
      </p:sp>
      <p:sp>
        <p:nvSpPr>
          <p:cNvPr id="34" name="TextBox 33"/>
          <p:cNvSpPr txBox="1"/>
          <p:nvPr/>
        </p:nvSpPr>
        <p:spPr>
          <a:xfrm>
            <a:off x="6705600" y="5772834"/>
            <a:ext cx="1828800" cy="646331"/>
          </a:xfrm>
          <a:prstGeom prst="rect">
            <a:avLst/>
          </a:prstGeom>
          <a:noFill/>
        </p:spPr>
        <p:txBody>
          <a:bodyPr wrap="square" rtlCol="0">
            <a:spAutoFit/>
          </a:bodyPr>
          <a:lstStyle/>
          <a:p>
            <a:pPr algn="ctr"/>
            <a:r>
              <a:rPr lang="en-US" dirty="0" smtClean="0"/>
              <a:t>Response</a:t>
            </a:r>
          </a:p>
          <a:p>
            <a:pPr algn="ctr"/>
            <a:r>
              <a:rPr lang="en-US" dirty="0" smtClean="0"/>
              <a:t>Required</a:t>
            </a:r>
            <a:endParaRPr lang="en-US" dirty="0"/>
          </a:p>
        </p:txBody>
      </p:sp>
      <p:sp>
        <p:nvSpPr>
          <p:cNvPr id="35" name="TextBox 34"/>
          <p:cNvSpPr txBox="1"/>
          <p:nvPr/>
        </p:nvSpPr>
        <p:spPr>
          <a:xfrm>
            <a:off x="3733800" y="5791200"/>
            <a:ext cx="1828800" cy="646331"/>
          </a:xfrm>
          <a:prstGeom prst="rect">
            <a:avLst/>
          </a:prstGeom>
          <a:noFill/>
        </p:spPr>
        <p:txBody>
          <a:bodyPr wrap="square" rtlCol="0">
            <a:spAutoFit/>
          </a:bodyPr>
          <a:lstStyle/>
          <a:p>
            <a:pPr algn="ctr"/>
            <a:r>
              <a:rPr lang="en-US" dirty="0" smtClean="0"/>
              <a:t>NO Response</a:t>
            </a:r>
          </a:p>
          <a:p>
            <a:pPr algn="ctr"/>
            <a:r>
              <a:rPr lang="en-US" dirty="0" smtClean="0"/>
              <a:t>Required</a:t>
            </a:r>
            <a:endParaRPr lang="en-US" dirty="0"/>
          </a:p>
        </p:txBody>
      </p:sp>
    </p:spTree>
    <p:extLst>
      <p:ext uri="{BB962C8B-B14F-4D97-AF65-F5344CB8AC3E}">
        <p14:creationId xmlns:p14="http://schemas.microsoft.com/office/powerpoint/2010/main" val="105141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p:cNvSpPr/>
          <p:nvPr/>
        </p:nvSpPr>
        <p:spPr>
          <a:xfrm rot="15962809">
            <a:off x="2680632" y="2658971"/>
            <a:ext cx="2677622" cy="4359458"/>
          </a:xfrm>
          <a:prstGeom prst="triangle">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2"/>
          <p:cNvGrpSpPr/>
          <p:nvPr/>
        </p:nvGrpSpPr>
        <p:grpSpPr>
          <a:xfrm>
            <a:off x="2667000" y="3465017"/>
            <a:ext cx="3537753" cy="2667000"/>
            <a:chOff x="2667000" y="3465017"/>
            <a:chExt cx="3537753" cy="2667000"/>
          </a:xfrm>
        </p:grpSpPr>
        <p:sp>
          <p:nvSpPr>
            <p:cNvPr id="19" name="Trapezoid 18"/>
            <p:cNvSpPr/>
            <p:nvPr/>
          </p:nvSpPr>
          <p:spPr>
            <a:xfrm rot="15960000">
              <a:off x="3215961" y="3143224"/>
              <a:ext cx="2667000" cy="3310585"/>
            </a:xfrm>
            <a:prstGeom prst="trapezoid">
              <a:avLst>
                <a:gd name="adj" fmla="val 37422"/>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667000" y="4572000"/>
              <a:ext cx="609600" cy="685800"/>
            </a:xfrm>
            <a:prstGeom prst="ellipse">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Velocity Obstacle</a:t>
            </a:r>
          </a:p>
        </p:txBody>
      </p:sp>
      <p:sp>
        <p:nvSpPr>
          <p:cNvPr id="3" name="Content Placeholder 2"/>
          <p:cNvSpPr>
            <a:spLocks noGrp="1"/>
          </p:cNvSpPr>
          <p:nvPr>
            <p:ph sz="quarter" idx="13"/>
          </p:nvPr>
        </p:nvSpPr>
        <p:spPr/>
        <p:txBody>
          <a:bodyPr>
            <a:normAutofit/>
          </a:bodyPr>
          <a:lstStyle/>
          <a:p>
            <a:r>
              <a:rPr lang="en-US" dirty="0" smtClean="0"/>
              <a:t>A set of velocities which will lead to an inevitable collision.</a:t>
            </a:r>
          </a:p>
        </p:txBody>
      </p:sp>
      <p:sp>
        <p:nvSpPr>
          <p:cNvPr id="5" name="Slide Number Placeholder 4"/>
          <p:cNvSpPr>
            <a:spLocks noGrp="1"/>
          </p:cNvSpPr>
          <p:nvPr>
            <p:ph type="sldNum" sz="quarter" idx="12"/>
          </p:nvPr>
        </p:nvSpPr>
        <p:spPr/>
        <p:txBody>
          <a:bodyPr/>
          <a:lstStyle/>
          <a:p>
            <a:fld id="{0EE204EF-3808-4A78-9F81-A6D9EF91A1E1}" type="slidenum">
              <a:rPr lang="en-US" smtClean="0"/>
              <a:pPr/>
              <a:t>7</a:t>
            </a:fld>
            <a:endParaRPr lang="en-US"/>
          </a:p>
        </p:txBody>
      </p:sp>
      <p:sp>
        <p:nvSpPr>
          <p:cNvPr id="10" name="Rectangle 9"/>
          <p:cNvSpPr/>
          <p:nvPr/>
        </p:nvSpPr>
        <p:spPr>
          <a:xfrm>
            <a:off x="4495800" y="4343400"/>
            <a:ext cx="533400" cy="914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191000" y="4038600"/>
            <a:ext cx="1143000" cy="1524000"/>
          </a:xfrm>
          <a:prstGeom prst="roundRect">
            <a:avLst/>
          </a:prstGeom>
          <a:noFill/>
          <a:ln>
            <a:solidFill>
              <a:srgbClr val="9751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1905000" y="4953000"/>
            <a:ext cx="2057400" cy="228600"/>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905000" y="4800600"/>
            <a:ext cx="762000" cy="152400"/>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905000" y="4343400"/>
            <a:ext cx="2209800" cy="1371600"/>
            <a:chOff x="1905000" y="4343400"/>
            <a:chExt cx="2209800" cy="1371600"/>
          </a:xfrm>
        </p:grpSpPr>
        <p:cxnSp>
          <p:nvCxnSpPr>
            <p:cNvPr id="12" name="Straight Arrow Connector 11"/>
            <p:cNvCxnSpPr/>
            <p:nvPr/>
          </p:nvCxnSpPr>
          <p:spPr>
            <a:xfrm flipV="1">
              <a:off x="1905000" y="4343400"/>
              <a:ext cx="1104900" cy="609600"/>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5000" y="4953000"/>
              <a:ext cx="2209800" cy="762000"/>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1905000" y="4800600"/>
            <a:ext cx="762000" cy="152400"/>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76400" y="4724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19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0" grpId="0" animBg="1"/>
      <p:bldP spid="11"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2"/>
          <p:cNvGrpSpPr/>
          <p:nvPr/>
        </p:nvGrpSpPr>
        <p:grpSpPr>
          <a:xfrm>
            <a:off x="2667000" y="3465017"/>
            <a:ext cx="3537753" cy="2667000"/>
            <a:chOff x="2667000" y="3465017"/>
            <a:chExt cx="3537753" cy="2667000"/>
          </a:xfrm>
        </p:grpSpPr>
        <p:sp>
          <p:nvSpPr>
            <p:cNvPr id="19" name="Trapezoid 18"/>
            <p:cNvSpPr/>
            <p:nvPr/>
          </p:nvSpPr>
          <p:spPr>
            <a:xfrm rot="15960000">
              <a:off x="3215961" y="3143224"/>
              <a:ext cx="2667000" cy="3310585"/>
            </a:xfrm>
            <a:prstGeom prst="trapezoid">
              <a:avLst>
                <a:gd name="adj" fmla="val 37422"/>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667000" y="4572000"/>
              <a:ext cx="609600" cy="685800"/>
            </a:xfrm>
            <a:prstGeom prst="ellipse">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Velocity Obstacle</a:t>
            </a:r>
          </a:p>
        </p:txBody>
      </p:sp>
      <p:sp>
        <p:nvSpPr>
          <p:cNvPr id="3" name="Content Placeholder 2"/>
          <p:cNvSpPr>
            <a:spLocks noGrp="1"/>
          </p:cNvSpPr>
          <p:nvPr>
            <p:ph sz="quarter" idx="13"/>
          </p:nvPr>
        </p:nvSpPr>
        <p:spPr/>
        <p:txBody>
          <a:bodyPr>
            <a:normAutofit/>
          </a:bodyPr>
          <a:lstStyle/>
          <a:p>
            <a:r>
              <a:rPr lang="en-US" dirty="0" smtClean="0"/>
              <a:t>Navigate by selecting “best” velocity outside of the obstacle.</a:t>
            </a:r>
          </a:p>
        </p:txBody>
      </p:sp>
      <p:sp>
        <p:nvSpPr>
          <p:cNvPr id="5" name="Slide Number Placeholder 4"/>
          <p:cNvSpPr>
            <a:spLocks noGrp="1"/>
          </p:cNvSpPr>
          <p:nvPr>
            <p:ph type="sldNum" sz="quarter" idx="12"/>
          </p:nvPr>
        </p:nvSpPr>
        <p:spPr/>
        <p:txBody>
          <a:bodyPr/>
          <a:lstStyle/>
          <a:p>
            <a:fld id="{0EE204EF-3808-4A78-9F81-A6D9EF91A1E1}" type="slidenum">
              <a:rPr lang="en-US" smtClean="0"/>
              <a:pPr/>
              <a:t>8</a:t>
            </a:fld>
            <a:endParaRPr lang="en-US"/>
          </a:p>
        </p:txBody>
      </p:sp>
      <p:sp>
        <p:nvSpPr>
          <p:cNvPr id="10" name="Rectangle 9"/>
          <p:cNvSpPr/>
          <p:nvPr/>
        </p:nvSpPr>
        <p:spPr>
          <a:xfrm>
            <a:off x="4495800" y="4343400"/>
            <a:ext cx="533400" cy="914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1905000" y="4953000"/>
            <a:ext cx="1524000" cy="76200"/>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905000" y="4953000"/>
            <a:ext cx="1371600" cy="457200"/>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905000" y="4191000"/>
            <a:ext cx="1371600" cy="762000"/>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05000" y="4191000"/>
            <a:ext cx="1371600" cy="762000"/>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76400" y="4724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48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2"/>
          <p:cNvGrpSpPr/>
          <p:nvPr/>
        </p:nvGrpSpPr>
        <p:grpSpPr>
          <a:xfrm>
            <a:off x="2667000" y="3465017"/>
            <a:ext cx="3537753" cy="2667000"/>
            <a:chOff x="2667000" y="3465017"/>
            <a:chExt cx="3537753" cy="2667000"/>
          </a:xfrm>
        </p:grpSpPr>
        <p:sp>
          <p:nvSpPr>
            <p:cNvPr id="19" name="Trapezoid 18"/>
            <p:cNvSpPr/>
            <p:nvPr/>
          </p:nvSpPr>
          <p:spPr>
            <a:xfrm rot="15960000">
              <a:off x="3215961" y="3143224"/>
              <a:ext cx="2667000" cy="3310585"/>
            </a:xfrm>
            <a:prstGeom prst="trapezoid">
              <a:avLst>
                <a:gd name="adj" fmla="val 37422"/>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667000" y="4572000"/>
              <a:ext cx="609600" cy="685800"/>
            </a:xfrm>
            <a:prstGeom prst="ellipse">
              <a:avLst/>
            </a:prstGeom>
            <a:solidFill>
              <a:srgbClr val="361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Velocity Obstacle</a:t>
            </a:r>
          </a:p>
        </p:txBody>
      </p:sp>
      <p:sp>
        <p:nvSpPr>
          <p:cNvPr id="3" name="Content Placeholder 2"/>
          <p:cNvSpPr>
            <a:spLocks noGrp="1"/>
          </p:cNvSpPr>
          <p:nvPr>
            <p:ph sz="quarter" idx="13"/>
          </p:nvPr>
        </p:nvSpPr>
        <p:spPr/>
        <p:txBody>
          <a:bodyPr>
            <a:normAutofit/>
          </a:bodyPr>
          <a:lstStyle/>
          <a:p>
            <a:r>
              <a:rPr lang="en-US" dirty="0" smtClean="0"/>
              <a:t>Velocity obstacle for moving objects is translated by that object’s velocity.</a:t>
            </a:r>
          </a:p>
          <a:p>
            <a:r>
              <a:rPr lang="en-US" dirty="0" smtClean="0"/>
              <a:t>This is the original VO formulation </a:t>
            </a:r>
            <a:r>
              <a:rPr lang="en-US" sz="2000" dirty="0" smtClean="0"/>
              <a:t>[</a:t>
            </a:r>
            <a:r>
              <a:rPr lang="en-US" sz="2000" dirty="0" err="1" smtClean="0"/>
              <a:t>Fiorini</a:t>
            </a:r>
            <a:r>
              <a:rPr lang="en-US" sz="2000" dirty="0" smtClean="0"/>
              <a:t> &amp; Schiller 1998]</a:t>
            </a:r>
            <a:r>
              <a:rPr lang="en-US" dirty="0"/>
              <a:t>.</a:t>
            </a:r>
            <a:endParaRPr lang="en-US" dirty="0" smtClean="0"/>
          </a:p>
        </p:txBody>
      </p:sp>
      <p:sp>
        <p:nvSpPr>
          <p:cNvPr id="5" name="Slide Number Placeholder 4"/>
          <p:cNvSpPr>
            <a:spLocks noGrp="1"/>
          </p:cNvSpPr>
          <p:nvPr>
            <p:ph type="sldNum" sz="quarter" idx="12"/>
          </p:nvPr>
        </p:nvSpPr>
        <p:spPr/>
        <p:txBody>
          <a:bodyPr/>
          <a:lstStyle/>
          <a:p>
            <a:fld id="{0EE204EF-3808-4A78-9F81-A6D9EF91A1E1}" type="slidenum">
              <a:rPr lang="en-US" smtClean="0"/>
              <a:pPr/>
              <a:t>9</a:t>
            </a:fld>
            <a:endParaRPr lang="en-US"/>
          </a:p>
        </p:txBody>
      </p:sp>
      <p:sp>
        <p:nvSpPr>
          <p:cNvPr id="10" name="Rectangle 9"/>
          <p:cNvSpPr/>
          <p:nvPr/>
        </p:nvSpPr>
        <p:spPr>
          <a:xfrm>
            <a:off x="4495800" y="4343400"/>
            <a:ext cx="533400" cy="914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769742" y="5181600"/>
            <a:ext cx="0" cy="1062636"/>
          </a:xfrm>
          <a:prstGeom prst="straightConnector1">
            <a:avLst/>
          </a:prstGeom>
          <a:ln w="50800">
            <a:solidFill>
              <a:srgbClr val="E33D3D"/>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76400" y="4724400"/>
            <a:ext cx="457200" cy="457200"/>
          </a:xfrm>
          <a:prstGeom prst="ellipse">
            <a:avLst/>
          </a:prstGeom>
          <a:solidFill>
            <a:srgbClr val="E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60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5.55556E-7 1.48148E-6 L -0.00174 0.15579 " pathEditMode="relative" rAng="0" ptsTypes="AA">
                                      <p:cBhvr>
                                        <p:cTn id="10" dur="2000" fill="hold"/>
                                        <p:tgtEl>
                                          <p:spTgt spid="18"/>
                                        </p:tgtEl>
                                        <p:attrNameLst>
                                          <p:attrName>ppt_x</p:attrName>
                                          <p:attrName>ppt_y</p:attrName>
                                        </p:attrNameLst>
                                      </p:cBhvr>
                                      <p:rCtr x="-87" y="7778"/>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Basic Arial">
      <a:majorFont>
        <a:latin typeface="Arial"/>
        <a:ea typeface=""/>
        <a:cs typeface=""/>
      </a:majorFont>
      <a:minorFont>
        <a:latin typeface="Arial"/>
        <a:ea typeface=""/>
        <a:cs typeface=""/>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3310</TotalTime>
  <Words>2366</Words>
  <Application>Microsoft Office PowerPoint</Application>
  <PresentationFormat>On-screen Show (4:3)</PresentationFormat>
  <Paragraphs>304</Paragraphs>
  <Slides>33</Slides>
  <Notes>20</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Horizon</vt:lpstr>
      <vt:lpstr>Equation</vt:lpstr>
      <vt:lpstr>Pedestrian Reasoning using geometric reasoning in velocity space</vt:lpstr>
      <vt:lpstr>Pedestrian Simulation</vt:lpstr>
      <vt:lpstr>Previous Work</vt:lpstr>
      <vt:lpstr>Previous Work</vt:lpstr>
      <vt:lpstr>Previous Work</vt:lpstr>
      <vt:lpstr>Velocity Obstacle</vt:lpstr>
      <vt:lpstr>Velocity Obstacle</vt:lpstr>
      <vt:lpstr>Velocity Obstacle</vt:lpstr>
      <vt:lpstr>Velocity Obstacle</vt:lpstr>
      <vt:lpstr>Velocity Obstacle</vt:lpstr>
      <vt:lpstr>Optimal Reciprocal Collision Avoidance (ORCA)</vt:lpstr>
      <vt:lpstr>Optimal Reciprocal Collision Avoidance (ORCA)</vt:lpstr>
      <vt:lpstr>Fundamental Diagram</vt:lpstr>
      <vt:lpstr>Fundamental Diagram</vt:lpstr>
      <vt:lpstr>Fundamental Diagram</vt:lpstr>
      <vt:lpstr>Fundamental Diagram</vt:lpstr>
      <vt:lpstr>Fundamental Diagram</vt:lpstr>
      <vt:lpstr>Fundamental Diagram</vt:lpstr>
      <vt:lpstr>Fundamental Diagram</vt:lpstr>
      <vt:lpstr>Fundamental Diagram</vt:lpstr>
      <vt:lpstr>Fundamental Diagram</vt:lpstr>
      <vt:lpstr>Fundamental Diagram</vt:lpstr>
      <vt:lpstr>Fundamental Diagram</vt:lpstr>
      <vt:lpstr>Space estimation</vt:lpstr>
      <vt:lpstr>Space estimation</vt:lpstr>
      <vt:lpstr>Space estimation</vt:lpstr>
      <vt:lpstr>Space estimation</vt:lpstr>
      <vt:lpstr>outline</vt:lpstr>
      <vt:lpstr>outline</vt:lpstr>
      <vt:lpstr>outline</vt:lpstr>
      <vt:lpstr>Conclusion</vt:lpstr>
      <vt:lpstr>Limitations</vt:lpstr>
      <vt:lpstr>Questions</vt:lpstr>
    </vt:vector>
  </TitlesOfParts>
  <Company>The University of North Carolina at Chapel Hill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Pedestrian Reasoning using geometric reasoning in velocity space</dc:title>
  <dc:creator>seanc</dc:creator>
  <cp:lastModifiedBy>seanc</cp:lastModifiedBy>
  <cp:revision>61</cp:revision>
  <dcterms:created xsi:type="dcterms:W3CDTF">2012-06-01T15:37:50Z</dcterms:created>
  <dcterms:modified xsi:type="dcterms:W3CDTF">2012-06-07T07:24:41Z</dcterms:modified>
</cp:coreProperties>
</file>