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sldIdLst>
    <p:sldId id="257" r:id="rId2"/>
    <p:sldId id="306" r:id="rId3"/>
    <p:sldId id="337" r:id="rId4"/>
    <p:sldId id="338" r:id="rId5"/>
    <p:sldId id="339" r:id="rId6"/>
    <p:sldId id="340" r:id="rId7"/>
    <p:sldId id="271" r:id="rId8"/>
    <p:sldId id="325" r:id="rId9"/>
    <p:sldId id="310" r:id="rId10"/>
    <p:sldId id="326" r:id="rId11"/>
    <p:sldId id="357" r:id="rId12"/>
    <p:sldId id="358" r:id="rId13"/>
    <p:sldId id="309" r:id="rId14"/>
    <p:sldId id="333" r:id="rId15"/>
    <p:sldId id="311" r:id="rId16"/>
    <p:sldId id="314" r:id="rId17"/>
    <p:sldId id="334" r:id="rId18"/>
    <p:sldId id="316" r:id="rId19"/>
    <p:sldId id="359" r:id="rId20"/>
    <p:sldId id="360" r:id="rId21"/>
    <p:sldId id="361" r:id="rId22"/>
    <p:sldId id="336" r:id="rId23"/>
    <p:sldId id="350" r:id="rId24"/>
    <p:sldId id="351" r:id="rId25"/>
    <p:sldId id="362" r:id="rId26"/>
    <p:sldId id="352" r:id="rId27"/>
    <p:sldId id="353" r:id="rId28"/>
    <p:sldId id="354" r:id="rId29"/>
    <p:sldId id="355" r:id="rId30"/>
    <p:sldId id="356" r:id="rId31"/>
    <p:sldId id="348" r:id="rId32"/>
    <p:sldId id="317" r:id="rId33"/>
    <p:sldId id="344" r:id="rId34"/>
    <p:sldId id="318" r:id="rId35"/>
    <p:sldId id="320" r:id="rId36"/>
    <p:sldId id="322" r:id="rId37"/>
    <p:sldId id="346" r:id="rId38"/>
    <p:sldId id="347" r:id="rId39"/>
    <p:sldId id="321" r:id="rId40"/>
    <p:sldId id="323" r:id="rId41"/>
    <p:sldId id="324" r:id="rId42"/>
    <p:sldId id="349" r:id="rId4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FFFFFF"/>
    <a:srgbClr val="660042"/>
    <a:srgbClr val="485258"/>
    <a:srgbClr val="63889F"/>
    <a:srgbClr val="4CCC5B"/>
    <a:srgbClr val="1F5B29"/>
    <a:srgbClr val="111147"/>
    <a:srgbClr val="0B0B2F"/>
    <a:srgbClr val="13134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06" autoAdjust="0"/>
    <p:restoredTop sz="86693" autoAdjust="0"/>
  </p:normalViewPr>
  <p:slideViewPr>
    <p:cSldViewPr>
      <p:cViewPr>
        <p:scale>
          <a:sx n="90" d="100"/>
          <a:sy n="90" d="100"/>
        </p:scale>
        <p:origin x="-2250" y="-6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zh-TW"/>
          </a:p>
        </p:txBody>
      </p:sp>
      <p:sp>
        <p:nvSpPr>
          <p:cNvPr id="286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zh-TW"/>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p>
        </p:txBody>
      </p:sp>
      <p:sp>
        <p:nvSpPr>
          <p:cNvPr id="286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zh-TW"/>
          </a:p>
        </p:txBody>
      </p:sp>
      <p:sp>
        <p:nvSpPr>
          <p:cNvPr id="286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BF9E054-9902-42AB-B968-7F23210FDC88}" type="slidenum">
              <a:rPr lang="zh-TW" altLang="en-US"/>
              <a:pPr>
                <a:defRPr/>
              </a:pPr>
              <a:t>‹#›</a:t>
            </a:fld>
            <a:endParaRPr lang="en-US" altLang="zh-TW"/>
          </a:p>
        </p:txBody>
      </p:sp>
    </p:spTree>
    <p:extLst>
      <p:ext uri="{BB962C8B-B14F-4D97-AF65-F5344CB8AC3E}">
        <p14:creationId xmlns:p14="http://schemas.microsoft.com/office/powerpoint/2010/main" xmlns="" val="17634227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5CFC516A-4DCF-4A27-A4CD-514457DCE3A7}" type="slidenum">
              <a:rPr lang="zh-TW" altLang="en-US" sz="1200" smtClean="0"/>
              <a:pPr eaLnBrk="1" hangingPunct="1"/>
              <a:t>1</a:t>
            </a:fld>
            <a:endParaRPr lang="en-US" altLang="zh-TW" sz="120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TW"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66916"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45178000-0765-490A-AE87-4200EADE8482}" type="slidenum">
              <a:rPr lang="zh-TW" altLang="en-US" sz="1200"/>
              <a:pPr algn="r" eaLnBrk="1" hangingPunct="1"/>
              <a:t>10</a:t>
            </a:fld>
            <a:endParaRPr lang="en-US" altLang="zh-TW"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Unlike the excellent studies in simulating behaviors</a:t>
            </a:r>
            <a:r>
              <a:rPr lang="en-US" baseline="0" dirty="0" smtClean="0"/>
              <a:t> from a psychological perspective, we are focused on a more limited scope.  We’re interested in those aspects of individual behavior which most directly contribute to the aggregate motion of a crowd of people.</a:t>
            </a:r>
          </a:p>
          <a:p>
            <a:pPr eaLnBrk="1" hangingPunct="1"/>
            <a:endParaRPr lang="en-US" baseline="0" dirty="0" smtClean="0"/>
          </a:p>
          <a:p>
            <a:pPr eaLnBrk="1" hangingPunct="1"/>
            <a:r>
              <a:rPr lang="en-US" baseline="0" dirty="0" smtClean="0"/>
              <a:t>For us, that comes down to two questions: where does the individual want to be?  And how does he share the space with other people?</a:t>
            </a:r>
            <a:endParaRPr lang="en-US" dirty="0" smtClean="0"/>
          </a:p>
          <a:p>
            <a:pPr eaLnBrk="1" hangingPunct="1"/>
            <a:endParaRPr lang="en-US" dirty="0" smtClean="0"/>
          </a:p>
          <a:p>
            <a:pPr eaLnBrk="1" hangingPunct="1"/>
            <a:r>
              <a:rPr lang="en-US" dirty="0" smtClean="0"/>
              <a:t>Unlike the excellent studies in simulating behaviors</a:t>
            </a:r>
            <a:r>
              <a:rPr lang="en-US" baseline="0" dirty="0" smtClean="0"/>
              <a:t> from a psychological perspective.  We’re more interested in a descriptive interpretation of behaviors.  Furthermore, we’re interested in those behaviors which define the flow in the crowd.</a:t>
            </a:r>
          </a:p>
          <a:p>
            <a:pPr eaLnBrk="1" hangingPunct="1"/>
            <a:endParaRPr lang="en-US" baseline="0" dirty="0" smtClean="0"/>
          </a:p>
          <a:p>
            <a:pPr eaLnBrk="1" hangingPunct="1"/>
            <a:r>
              <a:rPr lang="en-US" baseline="0" dirty="0" smtClean="0"/>
              <a:t>We’re not directly concerned with WHY a person wants to go from A to B.  We’re interested in the fact that they do, and we’re interested in what strategies they apply to achieve that goal.</a:t>
            </a:r>
            <a:endParaRPr lang="en-US" dirty="0" smtClean="0"/>
          </a:p>
        </p:txBody>
      </p:sp>
      <p:sp>
        <p:nvSpPr>
          <p:cNvPr id="121860"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75614DBA-028E-4D53-9782-218652DA4DED}" type="slidenum">
              <a:rPr lang="zh-TW" altLang="en-US" sz="1200"/>
              <a:pPr algn="r" eaLnBrk="1" hangingPunct="1"/>
              <a:t>11</a:t>
            </a:fld>
            <a:endParaRPr lang="en-US" altLang="zh-TW"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Although, in our simulation, we don’t use a social force model to simulate pilgrims,</a:t>
            </a:r>
            <a:r>
              <a:rPr lang="en-US" baseline="0" dirty="0" smtClean="0"/>
              <a:t> it is a well-known approach and I can efficiently illustrate the concepts by using its principles.</a:t>
            </a:r>
          </a:p>
          <a:p>
            <a:pPr eaLnBrk="1" hangingPunct="1"/>
            <a:endParaRPr lang="en-US" baseline="0" dirty="0" smtClean="0"/>
          </a:p>
          <a:p>
            <a:pPr eaLnBrk="1" hangingPunct="1"/>
            <a:r>
              <a:rPr lang="en-US" baseline="0" dirty="0" smtClean="0"/>
              <a:t>In social forces, the answer to the question, “Where does a person want to be?” is modeled by the preferred velocity.  In the absence of obstacles, the agent would move directly toward a goal.</a:t>
            </a:r>
          </a:p>
          <a:p>
            <a:pPr eaLnBrk="1" hangingPunct="1"/>
            <a:endParaRPr lang="en-US" baseline="0" dirty="0" smtClean="0"/>
          </a:p>
          <a:p>
            <a:pPr eaLnBrk="1" hangingPunct="1"/>
            <a:r>
              <a:rPr lang="en-US" baseline="0" dirty="0" smtClean="0"/>
              <a:t>In social forces, the agents share space according to the force components.  An agent which imparts a greater repulsive force can be thought of as aggressive.  Conversely, an agent with greater mass can be thought of as insensitive to others.</a:t>
            </a:r>
            <a:endParaRPr lang="en-US" dirty="0" smtClean="0"/>
          </a:p>
        </p:txBody>
      </p:sp>
      <p:sp>
        <p:nvSpPr>
          <p:cNvPr id="121860"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75614DBA-028E-4D53-9782-218652DA4DED}" type="slidenum">
              <a:rPr lang="zh-TW" altLang="en-US" sz="1200"/>
              <a:pPr algn="r" eaLnBrk="1" hangingPunct="1"/>
              <a:t>12</a:t>
            </a:fld>
            <a:endParaRPr lang="en-US" altLang="zh-TW"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32100"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4B77A2D3-F7CE-4FBD-A266-C15E607DBDC4}" type="slidenum">
              <a:rPr lang="zh-TW" altLang="en-US" sz="1200"/>
              <a:pPr algn="r" eaLnBrk="1" hangingPunct="1"/>
              <a:t>13</a:t>
            </a:fld>
            <a:endParaRPr lang="en-US" altLang="zh-TW"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We have to modules: one to compute the agent’s intent, the behavior finite state machine and one to execute that intent, the local navigation module.</a:t>
            </a:r>
          </a:p>
          <a:p>
            <a:pPr eaLnBrk="1" hangingPunct="1"/>
            <a:endParaRPr lang="en-US" smtClean="0"/>
          </a:p>
          <a:p>
            <a:pPr eaLnBrk="1" hangingPunct="1"/>
            <a:r>
              <a:rPr lang="en-US" smtClean="0"/>
              <a:t>The intent determines the direction the agent wants to travel and it’s strategy for sharing space.</a:t>
            </a:r>
          </a:p>
          <a:p>
            <a:pPr eaLnBrk="1" hangingPunct="1"/>
            <a:endParaRPr lang="en-US" smtClean="0"/>
          </a:p>
          <a:p>
            <a:pPr eaLnBrk="1" hangingPunct="1"/>
            <a:r>
              <a:rPr lang="en-US" smtClean="0"/>
              <a:t>The local navigation updates the agent’s state and provides that data back to the behavior module.</a:t>
            </a:r>
          </a:p>
        </p:txBody>
      </p:sp>
      <p:sp>
        <p:nvSpPr>
          <p:cNvPr id="185348"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28C15CEB-E945-4AE0-8DCC-BF446A0B867E}" type="slidenum">
              <a:rPr lang="zh-TW" altLang="en-US" sz="1200"/>
              <a:pPr algn="r" eaLnBrk="1" hangingPunct="1"/>
              <a:t>14</a:t>
            </a:fld>
            <a:endParaRPr lang="en-US" altLang="zh-TW"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36196"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A5E62482-E81F-4E29-A88C-4DBFA05CD7C8}" type="slidenum">
              <a:rPr lang="zh-TW" altLang="en-US" sz="1200"/>
              <a:pPr algn="r" eaLnBrk="1" hangingPunct="1"/>
              <a:t>15</a:t>
            </a:fld>
            <a:endParaRPr lang="en-US" altLang="zh-TW"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42340"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A756F7E7-052F-434C-97B9-0643B8D21FA9}" type="slidenum">
              <a:rPr lang="zh-TW" altLang="en-US" sz="1200"/>
              <a:pPr algn="r" eaLnBrk="1" hangingPunct="1"/>
              <a:t>16</a:t>
            </a:fld>
            <a:endParaRPr lang="en-US" altLang="zh-TW"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The first reason is that cellular automata has already been examined.  Sarmaday et al. simulated 15K agents performing the Tawaf.</a:t>
            </a:r>
          </a:p>
          <a:p>
            <a:pPr eaLnBrk="1" hangingPunct="1"/>
            <a:r>
              <a:rPr lang="en-US" smtClean="0"/>
              <a:t>The authors acknowledge that the nature of cellular automata mean that individual agent trajectories are not physically accurate, but the aggregate effect is promising.</a:t>
            </a:r>
          </a:p>
          <a:p>
            <a:pPr eaLnBrk="1" hangingPunct="1"/>
            <a:endParaRPr lang="en-US" smtClean="0"/>
          </a:p>
        </p:txBody>
      </p:sp>
      <p:sp>
        <p:nvSpPr>
          <p:cNvPr id="187396"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F4E82820-758C-4EF6-B1D2-71978191CF6D}" type="slidenum">
              <a:rPr lang="zh-TW" altLang="en-US" sz="1200"/>
              <a:pPr algn="r" eaLnBrk="1" hangingPunct="1"/>
              <a:t>17</a:t>
            </a:fld>
            <a:endParaRPr lang="en-US" altLang="zh-TW"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Force-based simulations use forces to perform collision avoidance.</a:t>
            </a:r>
          </a:p>
          <a:p>
            <a:pPr eaLnBrk="1" hangingPunct="1"/>
            <a:r>
              <a:rPr lang="en-US" smtClean="0"/>
              <a:t>In order to keep the repulsive response local, the repulsive force falls off quickly.</a:t>
            </a:r>
          </a:p>
          <a:p>
            <a:pPr eaLnBrk="1" hangingPunct="1"/>
            <a:r>
              <a:rPr lang="en-US" smtClean="0"/>
              <a:t>When the scenario is sparsely populated and the agents can reach an equilibirum of reasonable distances, small changes in distance lead to small changes in force.  Larger time steps are accetpable.</a:t>
            </a:r>
          </a:p>
          <a:p>
            <a:pPr eaLnBrk="1" hangingPunct="1"/>
            <a:r>
              <a:rPr lang="en-US" smtClean="0"/>
              <a:t>However, when agents are near each other, such as in high-density scenarios, the repulsion response varies significantly with small changes in distance.  To remain stable, explicit integration methods must take very small time steps.</a:t>
            </a:r>
          </a:p>
          <a:p>
            <a:pPr eaLnBrk="1" hangingPunct="1"/>
            <a:endParaRPr lang="en-US" smtClean="0"/>
          </a:p>
          <a:p>
            <a:pPr eaLnBrk="1" hangingPunct="1"/>
            <a:r>
              <a:rPr lang="en-US" smtClean="0"/>
              <a:t>In addition, force-based models require extensive tuning.</a:t>
            </a:r>
          </a:p>
        </p:txBody>
      </p:sp>
      <p:sp>
        <p:nvSpPr>
          <p:cNvPr id="146436"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DA971931-FD8E-4C6E-92BC-2178A26B5FAB}" type="slidenum">
              <a:rPr lang="zh-TW" altLang="en-US" sz="1200"/>
              <a:pPr algn="r" eaLnBrk="1" hangingPunct="1"/>
              <a:t>18</a:t>
            </a:fld>
            <a:endParaRPr lang="en-US" altLang="zh-TW"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Here’s a brief example to illustrate it.</a:t>
            </a:r>
          </a:p>
          <a:p>
            <a:pPr eaLnBrk="1" hangingPunct="1"/>
            <a:endParaRPr lang="en-US" dirty="0" smtClean="0"/>
          </a:p>
          <a:p>
            <a:pPr eaLnBrk="1" hangingPunct="1"/>
            <a:r>
              <a:rPr lang="en-US" dirty="0" smtClean="0"/>
              <a:t>The</a:t>
            </a:r>
            <a:r>
              <a:rPr lang="en-US" baseline="0" dirty="0" smtClean="0"/>
              <a:t> blue agent is nearer the yellow agent than the red.  The yellow’s repulsive force is significantly more than the red’s.</a:t>
            </a:r>
            <a:endParaRPr lang="en-US" dirty="0" smtClean="0"/>
          </a:p>
        </p:txBody>
      </p:sp>
      <p:sp>
        <p:nvSpPr>
          <p:cNvPr id="146436"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DA971931-FD8E-4C6E-92BC-2178A26B5FAB}" type="slidenum">
              <a:rPr lang="zh-TW" altLang="en-US" sz="1200"/>
              <a:pPr algn="r" eaLnBrk="1" hangingPunct="1"/>
              <a:t>19</a:t>
            </a:fld>
            <a:endParaRPr lang="en-US" altLang="zh-TW"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eaLnBrk="1" hangingPunct="1">
              <a:buFontTx/>
              <a:buNone/>
            </a:pPr>
            <a:r>
              <a:rPr lang="en-US" dirty="0" smtClean="0"/>
              <a:t>The </a:t>
            </a:r>
            <a:r>
              <a:rPr lang="en-US" dirty="0" err="1" smtClean="0"/>
              <a:t>Tawaf</a:t>
            </a:r>
            <a:r>
              <a:rPr lang="en-US" dirty="0" smtClean="0"/>
              <a:t> is one of the</a:t>
            </a:r>
            <a:r>
              <a:rPr lang="en-US" baseline="0" dirty="0" smtClean="0"/>
              <a:t> key rituals of Islam. </a:t>
            </a:r>
          </a:p>
          <a:p>
            <a:pPr marL="0" indent="0" eaLnBrk="1" hangingPunct="1">
              <a:buFontTx/>
              <a:buNone/>
            </a:pPr>
            <a:r>
              <a:rPr lang="en-US" baseline="0" dirty="0" smtClean="0"/>
              <a:t>It is part of the Hajj, one of the pillars of Islam, and the </a:t>
            </a:r>
            <a:r>
              <a:rPr lang="en-US" baseline="0" dirty="0" err="1" smtClean="0"/>
              <a:t>Umrah</a:t>
            </a:r>
            <a:r>
              <a:rPr lang="en-US" baseline="0" dirty="0" smtClean="0"/>
              <a:t>.</a:t>
            </a:r>
          </a:p>
          <a:p>
            <a:pPr marL="0" indent="0" eaLnBrk="1" hangingPunct="1">
              <a:buFontTx/>
              <a:buNone/>
            </a:pPr>
            <a:r>
              <a:rPr lang="en-US" baseline="0" dirty="0" smtClean="0"/>
              <a:t>Millions of </a:t>
            </a:r>
            <a:r>
              <a:rPr lang="en-US" baseline="0" dirty="0" err="1" smtClean="0"/>
              <a:t>muslims</a:t>
            </a:r>
            <a:r>
              <a:rPr lang="en-US" baseline="0" dirty="0" smtClean="0"/>
              <a:t> perform the </a:t>
            </a:r>
            <a:r>
              <a:rPr lang="en-US" baseline="0" dirty="0" err="1" smtClean="0"/>
              <a:t>Tawaf</a:t>
            </a:r>
            <a:r>
              <a:rPr lang="en-US" baseline="0" dirty="0" smtClean="0"/>
              <a:t> every year.</a:t>
            </a:r>
          </a:p>
          <a:p>
            <a:pPr marL="0" indent="0" eaLnBrk="1" hangingPunct="1">
              <a:buFontTx/>
              <a:buNone/>
            </a:pPr>
            <a:r>
              <a:rPr lang="en-US" baseline="0" dirty="0" smtClean="0"/>
              <a:t>This is particularly remarkable because the </a:t>
            </a:r>
            <a:r>
              <a:rPr lang="en-US" baseline="0" dirty="0" err="1" smtClean="0"/>
              <a:t>Tawaf</a:t>
            </a:r>
            <a:r>
              <a:rPr lang="en-US" baseline="0" dirty="0" smtClean="0"/>
              <a:t> can only be performed in one place in the world: the holy mosque, Al masjid al haram.</a:t>
            </a:r>
          </a:p>
          <a:p>
            <a:pPr marL="0" indent="0" eaLnBrk="1" hangingPunct="1">
              <a:buFontTx/>
              <a:buNone/>
            </a:pPr>
            <a:endParaRPr lang="en-US" baseline="0" dirty="0" smtClean="0"/>
          </a:p>
          <a:p>
            <a:pPr marL="0" indent="0" eaLnBrk="1" hangingPunct="1">
              <a:buFontTx/>
              <a:buNone/>
            </a:pPr>
            <a:r>
              <a:rPr lang="en-US" baseline="0" dirty="0" smtClean="0"/>
              <a:t>Today, I’ll present our arguments for why the </a:t>
            </a:r>
            <a:r>
              <a:rPr lang="en-US" baseline="0" dirty="0" err="1" smtClean="0"/>
              <a:t>Tawaf</a:t>
            </a:r>
            <a:r>
              <a:rPr lang="en-US" baseline="0" dirty="0" smtClean="0"/>
              <a:t> is a compelling test scenario for crowd simulation and show our initial work in recreating the crowd behavior in the </a:t>
            </a:r>
            <a:r>
              <a:rPr lang="en-US" baseline="0" dirty="0" err="1" smtClean="0"/>
              <a:t>Tawaf</a:t>
            </a:r>
            <a:r>
              <a:rPr lang="en-US" baseline="0" dirty="0" smtClean="0"/>
              <a:t> in a well-principled manner.</a:t>
            </a:r>
            <a:endParaRPr lang="en-US" dirty="0" smtClean="0"/>
          </a:p>
        </p:txBody>
      </p:sp>
      <p:sp>
        <p:nvSpPr>
          <p:cNvPr id="125956"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79261ABA-6D97-48B5-B6BA-00C75A07F342}" type="slidenum">
              <a:rPr lang="zh-TW" altLang="en-US" sz="1200"/>
              <a:pPr algn="r" eaLnBrk="1" hangingPunct="1"/>
              <a:t>2</a:t>
            </a:fld>
            <a:endParaRPr lang="en-US" altLang="zh-TW"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When the system is integrated, the blue agent moves closer to the red and the relative strengths</a:t>
            </a:r>
            <a:r>
              <a:rPr lang="en-US" baseline="0" dirty="0" smtClean="0"/>
              <a:t> of the forces switches.  </a:t>
            </a:r>
          </a:p>
          <a:p>
            <a:pPr eaLnBrk="1" hangingPunct="1"/>
            <a:r>
              <a:rPr lang="en-US" baseline="0" dirty="0" smtClean="0"/>
              <a:t>This repeats itself and the agents oscillate.</a:t>
            </a:r>
          </a:p>
          <a:p>
            <a:pPr eaLnBrk="1" hangingPunct="1"/>
            <a:r>
              <a:rPr lang="en-US" baseline="0" dirty="0" smtClean="0"/>
              <a:t>An equilibrium exists, but can only be reached with a very small time step.</a:t>
            </a:r>
            <a:endParaRPr lang="en-US" dirty="0" smtClean="0"/>
          </a:p>
        </p:txBody>
      </p:sp>
      <p:sp>
        <p:nvSpPr>
          <p:cNvPr id="146436"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DA971931-FD8E-4C6E-92BC-2178A26B5FAB}" type="slidenum">
              <a:rPr lang="zh-TW" altLang="en-US" sz="1200"/>
              <a:pPr algn="r" eaLnBrk="1" hangingPunct="1"/>
              <a:t>20</a:t>
            </a:fld>
            <a:endParaRPr lang="en-US" altLang="zh-TW"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r>
              <a:rPr lang="en-US" dirty="0" smtClean="0"/>
              <a:t>Here the blue agent moves from left to right.</a:t>
            </a:r>
          </a:p>
          <a:p>
            <a:pPr marL="228600" indent="-228600" eaLnBrk="1" hangingPunct="1"/>
            <a:r>
              <a:rPr lang="en-US" dirty="0" smtClean="0"/>
              <a:t>If position alone mattered, the blue</a:t>
            </a:r>
            <a:r>
              <a:rPr lang="en-US" baseline="0" dirty="0" smtClean="0"/>
              <a:t> agent would have to adapt its path to avoid the yellow agent.</a:t>
            </a:r>
          </a:p>
          <a:p>
            <a:pPr marL="228600" indent="-228600" eaLnBrk="1" hangingPunct="1"/>
            <a:r>
              <a:rPr lang="en-US" baseline="0" dirty="0" smtClean="0"/>
              <a:t>However, when we consider velocities, we note that the yellow agent does not actually interfere with the blue agent’s path.</a:t>
            </a:r>
          </a:p>
          <a:p>
            <a:pPr marL="228600" indent="-228600" eaLnBrk="1" hangingPunct="1"/>
            <a:r>
              <a:rPr lang="en-US" baseline="0" dirty="0" smtClean="0"/>
              <a:t>The red does.</a:t>
            </a:r>
          </a:p>
          <a:p>
            <a:pPr marL="228600" indent="-228600" eaLnBrk="1" hangingPunct="1"/>
            <a:endParaRPr lang="en-US" dirty="0" smtClean="0"/>
          </a:p>
        </p:txBody>
      </p:sp>
      <p:sp>
        <p:nvSpPr>
          <p:cNvPr id="191492"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93F0EB96-2620-46D4-A83D-87DB670A20DA}" type="slidenum">
              <a:rPr lang="zh-TW" altLang="en-US" sz="1200"/>
              <a:pPr algn="r" eaLnBrk="1" hangingPunct="1"/>
              <a:t>21</a:t>
            </a:fld>
            <a:endParaRPr lang="en-US" altLang="zh-TW"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r>
              <a:rPr lang="en-US" smtClean="0"/>
              <a:t>Velocity obstacles</a:t>
            </a:r>
          </a:p>
          <a:p>
            <a:pPr marL="228600" indent="-228600" eaLnBrk="1" hangingPunct="1"/>
            <a:endParaRPr lang="en-US" smtClean="0"/>
          </a:p>
          <a:p>
            <a:pPr marL="228600" indent="-228600" eaLnBrk="1" hangingPunct="1">
              <a:buFontTx/>
              <a:buAutoNum type="arabicPeriod"/>
            </a:pPr>
            <a:r>
              <a:rPr lang="en-US" smtClean="0"/>
              <a:t>A set of relative velocities which would lead to collision.</a:t>
            </a:r>
          </a:p>
          <a:p>
            <a:pPr marL="228600" indent="-228600" eaLnBrk="1" hangingPunct="1">
              <a:buFontTx/>
              <a:buAutoNum type="arabicPeriod"/>
            </a:pPr>
            <a:r>
              <a:rPr lang="en-US" smtClean="0"/>
              <a:t>The obstacle is a cone in velocity space.</a:t>
            </a:r>
          </a:p>
          <a:p>
            <a:pPr marL="228600" indent="-228600" eaLnBrk="1" hangingPunct="1">
              <a:buFontTx/>
              <a:buAutoNum type="arabicPeriod"/>
            </a:pPr>
            <a:r>
              <a:rPr lang="en-US" smtClean="0"/>
              <a:t>If we limit the time horizon the cone is truncated.</a:t>
            </a:r>
          </a:p>
          <a:p>
            <a:pPr marL="228600" indent="-228600" eaLnBrk="1" hangingPunct="1">
              <a:buFontTx/>
              <a:buAutoNum type="arabicPeriod"/>
            </a:pPr>
            <a:r>
              <a:rPr lang="en-US" smtClean="0"/>
              <a:t>Selecting a velocity outside of the obstacle will be collision free.</a:t>
            </a:r>
          </a:p>
        </p:txBody>
      </p:sp>
      <p:sp>
        <p:nvSpPr>
          <p:cNvPr id="191492"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93F0EB96-2620-46D4-A83D-87DB670A20DA}" type="slidenum">
              <a:rPr lang="zh-TW" altLang="en-US" sz="1200"/>
              <a:pPr algn="r" eaLnBrk="1" hangingPunct="1"/>
              <a:t>22</a:t>
            </a:fld>
            <a:endParaRPr lang="en-US" altLang="zh-TW"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r>
              <a:rPr lang="en-US" smtClean="0"/>
              <a:t>Velocity obstacles</a:t>
            </a:r>
          </a:p>
          <a:p>
            <a:pPr marL="228600" indent="-228600" eaLnBrk="1" hangingPunct="1"/>
            <a:endParaRPr lang="en-US" smtClean="0"/>
          </a:p>
          <a:p>
            <a:pPr marL="228600" indent="-228600" eaLnBrk="1" hangingPunct="1">
              <a:buFontTx/>
              <a:buAutoNum type="arabicPeriod"/>
            </a:pPr>
            <a:r>
              <a:rPr lang="en-US" smtClean="0"/>
              <a:t>A set of relative velocities which would lead to collision.</a:t>
            </a:r>
          </a:p>
          <a:p>
            <a:pPr marL="228600" indent="-228600" eaLnBrk="1" hangingPunct="1">
              <a:buFontTx/>
              <a:buAutoNum type="arabicPeriod"/>
            </a:pPr>
            <a:r>
              <a:rPr lang="en-US" smtClean="0"/>
              <a:t>The obstacle is a cone in velocity space.</a:t>
            </a:r>
          </a:p>
          <a:p>
            <a:pPr marL="228600" indent="-228600" eaLnBrk="1" hangingPunct="1">
              <a:buFontTx/>
              <a:buAutoNum type="arabicPeriod"/>
            </a:pPr>
            <a:r>
              <a:rPr lang="en-US" smtClean="0"/>
              <a:t>If we limit the time horizon the cone is truncated.</a:t>
            </a:r>
          </a:p>
          <a:p>
            <a:pPr marL="228600" indent="-228600" eaLnBrk="1" hangingPunct="1">
              <a:buFontTx/>
              <a:buAutoNum type="arabicPeriod"/>
            </a:pPr>
            <a:r>
              <a:rPr lang="en-US" smtClean="0"/>
              <a:t>Selecting a velocity outside of the obstacle will be collision free.</a:t>
            </a:r>
          </a:p>
        </p:txBody>
      </p:sp>
      <p:sp>
        <p:nvSpPr>
          <p:cNvPr id="191492"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93F0EB96-2620-46D4-A83D-87DB670A20DA}" type="slidenum">
              <a:rPr lang="zh-TW" altLang="en-US" sz="1200"/>
              <a:pPr algn="r" eaLnBrk="1" hangingPunct="1"/>
              <a:t>23</a:t>
            </a:fld>
            <a:endParaRPr lang="en-US" altLang="zh-TW"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r>
              <a:rPr lang="en-US" smtClean="0"/>
              <a:t>Velocity obstacles</a:t>
            </a:r>
          </a:p>
          <a:p>
            <a:pPr marL="228600" indent="-228600" eaLnBrk="1" hangingPunct="1"/>
            <a:endParaRPr lang="en-US" smtClean="0"/>
          </a:p>
          <a:p>
            <a:pPr marL="228600" indent="-228600" eaLnBrk="1" hangingPunct="1">
              <a:buFontTx/>
              <a:buAutoNum type="arabicPeriod"/>
            </a:pPr>
            <a:r>
              <a:rPr lang="en-US" smtClean="0"/>
              <a:t>A set of relative velocities which would lead to collision.</a:t>
            </a:r>
          </a:p>
          <a:p>
            <a:pPr marL="228600" indent="-228600" eaLnBrk="1" hangingPunct="1">
              <a:buFontTx/>
              <a:buAutoNum type="arabicPeriod"/>
            </a:pPr>
            <a:r>
              <a:rPr lang="en-US" smtClean="0"/>
              <a:t>The obstacle is a cone in velocity space.</a:t>
            </a:r>
          </a:p>
          <a:p>
            <a:pPr marL="228600" indent="-228600" eaLnBrk="1" hangingPunct="1">
              <a:buFontTx/>
              <a:buAutoNum type="arabicPeriod"/>
            </a:pPr>
            <a:r>
              <a:rPr lang="en-US" smtClean="0"/>
              <a:t>If we limit the time horizon the cone is truncated.</a:t>
            </a:r>
          </a:p>
          <a:p>
            <a:pPr marL="228600" indent="-228600" eaLnBrk="1" hangingPunct="1">
              <a:buFontTx/>
              <a:buAutoNum type="arabicPeriod"/>
            </a:pPr>
            <a:r>
              <a:rPr lang="en-US" smtClean="0"/>
              <a:t>Selecting a velocity outside of the obstacle will be collision free.</a:t>
            </a:r>
          </a:p>
        </p:txBody>
      </p:sp>
      <p:sp>
        <p:nvSpPr>
          <p:cNvPr id="191492"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93F0EB96-2620-46D4-A83D-87DB670A20DA}" type="slidenum">
              <a:rPr lang="zh-TW" altLang="en-US" sz="1200"/>
              <a:pPr algn="r" eaLnBrk="1" hangingPunct="1"/>
              <a:t>24</a:t>
            </a:fld>
            <a:endParaRPr lang="en-US" altLang="zh-TW"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r>
              <a:rPr lang="en-US" smtClean="0"/>
              <a:t>Velocity obstacles</a:t>
            </a:r>
          </a:p>
          <a:p>
            <a:pPr marL="228600" indent="-228600" eaLnBrk="1" hangingPunct="1"/>
            <a:endParaRPr lang="en-US" smtClean="0"/>
          </a:p>
          <a:p>
            <a:pPr marL="228600" indent="-228600" eaLnBrk="1" hangingPunct="1">
              <a:buFontTx/>
              <a:buAutoNum type="arabicPeriod"/>
            </a:pPr>
            <a:r>
              <a:rPr lang="en-US" smtClean="0"/>
              <a:t>A set of relative velocities which would lead to collision.</a:t>
            </a:r>
          </a:p>
          <a:p>
            <a:pPr marL="228600" indent="-228600" eaLnBrk="1" hangingPunct="1">
              <a:buFontTx/>
              <a:buAutoNum type="arabicPeriod"/>
            </a:pPr>
            <a:r>
              <a:rPr lang="en-US" smtClean="0"/>
              <a:t>The obstacle is a cone in velocity space.</a:t>
            </a:r>
          </a:p>
          <a:p>
            <a:pPr marL="228600" indent="-228600" eaLnBrk="1" hangingPunct="1">
              <a:buFontTx/>
              <a:buAutoNum type="arabicPeriod"/>
            </a:pPr>
            <a:r>
              <a:rPr lang="en-US" smtClean="0"/>
              <a:t>If we limit the time horizon the cone is truncated.</a:t>
            </a:r>
          </a:p>
          <a:p>
            <a:pPr marL="228600" indent="-228600" eaLnBrk="1" hangingPunct="1">
              <a:buFontTx/>
              <a:buAutoNum type="arabicPeriod"/>
            </a:pPr>
            <a:r>
              <a:rPr lang="en-US" smtClean="0"/>
              <a:t>Selecting a velocity outside of the obstacle will be collision free.</a:t>
            </a:r>
          </a:p>
        </p:txBody>
      </p:sp>
      <p:sp>
        <p:nvSpPr>
          <p:cNvPr id="191492"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93F0EB96-2620-46D4-A83D-87DB670A20DA}" type="slidenum">
              <a:rPr lang="zh-TW" altLang="en-US" sz="1200"/>
              <a:pPr algn="r" eaLnBrk="1" hangingPunct="1"/>
              <a:t>25</a:t>
            </a:fld>
            <a:endParaRPr lang="en-US" altLang="zh-TW"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r>
              <a:rPr lang="en-US" smtClean="0"/>
              <a:t>Velocity obstacles</a:t>
            </a:r>
          </a:p>
          <a:p>
            <a:pPr marL="228600" indent="-228600" eaLnBrk="1" hangingPunct="1"/>
            <a:endParaRPr lang="en-US" smtClean="0"/>
          </a:p>
          <a:p>
            <a:pPr marL="228600" indent="-228600" eaLnBrk="1" hangingPunct="1">
              <a:buFontTx/>
              <a:buAutoNum type="arabicPeriod"/>
            </a:pPr>
            <a:r>
              <a:rPr lang="en-US" smtClean="0"/>
              <a:t>A set of relative velocities which would lead to collision.</a:t>
            </a:r>
          </a:p>
          <a:p>
            <a:pPr marL="228600" indent="-228600" eaLnBrk="1" hangingPunct="1">
              <a:buFontTx/>
              <a:buAutoNum type="arabicPeriod"/>
            </a:pPr>
            <a:r>
              <a:rPr lang="en-US" smtClean="0"/>
              <a:t>The obstacle is a cone in velocity space.</a:t>
            </a:r>
          </a:p>
          <a:p>
            <a:pPr marL="228600" indent="-228600" eaLnBrk="1" hangingPunct="1">
              <a:buFontTx/>
              <a:buAutoNum type="arabicPeriod"/>
            </a:pPr>
            <a:r>
              <a:rPr lang="en-US" smtClean="0"/>
              <a:t>If we limit the time horizon the cone is truncated.</a:t>
            </a:r>
          </a:p>
          <a:p>
            <a:pPr marL="228600" indent="-228600" eaLnBrk="1" hangingPunct="1">
              <a:buFontTx/>
              <a:buAutoNum type="arabicPeriod"/>
            </a:pPr>
            <a:r>
              <a:rPr lang="en-US" smtClean="0"/>
              <a:t>Selecting a velocity outside of the obstacle will be collision free.</a:t>
            </a:r>
          </a:p>
        </p:txBody>
      </p:sp>
      <p:sp>
        <p:nvSpPr>
          <p:cNvPr id="191492"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93F0EB96-2620-46D4-A83D-87DB670A20DA}" type="slidenum">
              <a:rPr lang="zh-TW" altLang="en-US" sz="1200"/>
              <a:pPr algn="r" eaLnBrk="1" hangingPunct="1"/>
              <a:t>26</a:t>
            </a:fld>
            <a:endParaRPr lang="en-US" altLang="zh-TW"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r>
              <a:rPr lang="en-US" smtClean="0"/>
              <a:t>Velocity obstacles</a:t>
            </a:r>
          </a:p>
          <a:p>
            <a:pPr marL="228600" indent="-228600" eaLnBrk="1" hangingPunct="1"/>
            <a:endParaRPr lang="en-US" smtClean="0"/>
          </a:p>
          <a:p>
            <a:pPr marL="228600" indent="-228600" eaLnBrk="1" hangingPunct="1">
              <a:buFontTx/>
              <a:buAutoNum type="arabicPeriod"/>
            </a:pPr>
            <a:r>
              <a:rPr lang="en-US" smtClean="0"/>
              <a:t>A set of relative velocities which would lead to collision.</a:t>
            </a:r>
          </a:p>
          <a:p>
            <a:pPr marL="228600" indent="-228600" eaLnBrk="1" hangingPunct="1">
              <a:buFontTx/>
              <a:buAutoNum type="arabicPeriod"/>
            </a:pPr>
            <a:r>
              <a:rPr lang="en-US" smtClean="0"/>
              <a:t>The obstacle is a cone in velocity space.</a:t>
            </a:r>
          </a:p>
          <a:p>
            <a:pPr marL="228600" indent="-228600" eaLnBrk="1" hangingPunct="1">
              <a:buFontTx/>
              <a:buAutoNum type="arabicPeriod"/>
            </a:pPr>
            <a:r>
              <a:rPr lang="en-US" smtClean="0"/>
              <a:t>If we limit the time horizon the cone is truncated.</a:t>
            </a:r>
          </a:p>
          <a:p>
            <a:pPr marL="228600" indent="-228600" eaLnBrk="1" hangingPunct="1">
              <a:buFontTx/>
              <a:buAutoNum type="arabicPeriod"/>
            </a:pPr>
            <a:r>
              <a:rPr lang="en-US" smtClean="0"/>
              <a:t>Selecting a velocity outside of the obstacle will be collision free.</a:t>
            </a:r>
          </a:p>
        </p:txBody>
      </p:sp>
      <p:sp>
        <p:nvSpPr>
          <p:cNvPr id="191492"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93F0EB96-2620-46D4-A83D-87DB670A20DA}" type="slidenum">
              <a:rPr lang="zh-TW" altLang="en-US" sz="1200"/>
              <a:pPr algn="r" eaLnBrk="1" hangingPunct="1"/>
              <a:t>27</a:t>
            </a:fld>
            <a:endParaRPr lang="en-US" altLang="zh-TW"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r>
              <a:rPr lang="en-US" smtClean="0"/>
              <a:t>Velocity obstacles</a:t>
            </a:r>
          </a:p>
          <a:p>
            <a:pPr marL="228600" indent="-228600" eaLnBrk="1" hangingPunct="1"/>
            <a:endParaRPr lang="en-US" smtClean="0"/>
          </a:p>
          <a:p>
            <a:pPr marL="228600" indent="-228600" eaLnBrk="1" hangingPunct="1">
              <a:buFontTx/>
              <a:buAutoNum type="arabicPeriod"/>
            </a:pPr>
            <a:r>
              <a:rPr lang="en-US" smtClean="0"/>
              <a:t>A set of relative velocities which would lead to collision.</a:t>
            </a:r>
          </a:p>
          <a:p>
            <a:pPr marL="228600" indent="-228600" eaLnBrk="1" hangingPunct="1">
              <a:buFontTx/>
              <a:buAutoNum type="arabicPeriod"/>
            </a:pPr>
            <a:r>
              <a:rPr lang="en-US" smtClean="0"/>
              <a:t>The obstacle is a cone in velocity space.</a:t>
            </a:r>
          </a:p>
          <a:p>
            <a:pPr marL="228600" indent="-228600" eaLnBrk="1" hangingPunct="1">
              <a:buFontTx/>
              <a:buAutoNum type="arabicPeriod"/>
            </a:pPr>
            <a:r>
              <a:rPr lang="en-US" smtClean="0"/>
              <a:t>If we limit the time horizon the cone is truncated.</a:t>
            </a:r>
          </a:p>
          <a:p>
            <a:pPr marL="228600" indent="-228600" eaLnBrk="1" hangingPunct="1">
              <a:buFontTx/>
              <a:buAutoNum type="arabicPeriod"/>
            </a:pPr>
            <a:r>
              <a:rPr lang="en-US" smtClean="0"/>
              <a:t>Selecting a velocity outside of the obstacle will be collision free.</a:t>
            </a:r>
          </a:p>
        </p:txBody>
      </p:sp>
      <p:sp>
        <p:nvSpPr>
          <p:cNvPr id="191492"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93F0EB96-2620-46D4-A83D-87DB670A20DA}" type="slidenum">
              <a:rPr lang="zh-TW" altLang="en-US" sz="1200"/>
              <a:pPr algn="r" eaLnBrk="1" hangingPunct="1"/>
              <a:t>28</a:t>
            </a:fld>
            <a:endParaRPr lang="en-US" altLang="zh-TW"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r>
              <a:rPr lang="en-US" smtClean="0"/>
              <a:t>Velocity obstacles</a:t>
            </a:r>
          </a:p>
          <a:p>
            <a:pPr marL="228600" indent="-228600" eaLnBrk="1" hangingPunct="1"/>
            <a:endParaRPr lang="en-US" smtClean="0"/>
          </a:p>
          <a:p>
            <a:pPr marL="228600" indent="-228600" eaLnBrk="1" hangingPunct="1">
              <a:buFontTx/>
              <a:buAutoNum type="arabicPeriod"/>
            </a:pPr>
            <a:r>
              <a:rPr lang="en-US" smtClean="0"/>
              <a:t>A set of relative velocities which would lead to collision.</a:t>
            </a:r>
          </a:p>
          <a:p>
            <a:pPr marL="228600" indent="-228600" eaLnBrk="1" hangingPunct="1">
              <a:buFontTx/>
              <a:buAutoNum type="arabicPeriod"/>
            </a:pPr>
            <a:r>
              <a:rPr lang="en-US" smtClean="0"/>
              <a:t>The obstacle is a cone in velocity space.</a:t>
            </a:r>
          </a:p>
          <a:p>
            <a:pPr marL="228600" indent="-228600" eaLnBrk="1" hangingPunct="1">
              <a:buFontTx/>
              <a:buAutoNum type="arabicPeriod"/>
            </a:pPr>
            <a:r>
              <a:rPr lang="en-US" smtClean="0"/>
              <a:t>If we limit the time horizon the cone is truncated.</a:t>
            </a:r>
          </a:p>
          <a:p>
            <a:pPr marL="228600" indent="-228600" eaLnBrk="1" hangingPunct="1">
              <a:buFontTx/>
              <a:buAutoNum type="arabicPeriod"/>
            </a:pPr>
            <a:r>
              <a:rPr lang="en-US" smtClean="0"/>
              <a:t>Selecting a velocity outside of the obstacle will be collision free.</a:t>
            </a:r>
          </a:p>
        </p:txBody>
      </p:sp>
      <p:sp>
        <p:nvSpPr>
          <p:cNvPr id="191492"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93F0EB96-2620-46D4-A83D-87DB670A20DA}" type="slidenum">
              <a:rPr lang="zh-TW" altLang="en-US" sz="1200"/>
              <a:pPr algn="r" eaLnBrk="1" hangingPunct="1"/>
              <a:t>29</a:t>
            </a:fld>
            <a:endParaRPr lang="en-US" altLang="zh-TW"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r>
              <a:rPr lang="en-US" smtClean="0"/>
              <a:t>What makes the Tawaf a good case study</a:t>
            </a:r>
          </a:p>
          <a:p>
            <a:pPr marL="228600" indent="-228600" eaLnBrk="1" hangingPunct="1"/>
            <a:endParaRPr lang="en-US" smtClean="0"/>
          </a:p>
          <a:p>
            <a:pPr marL="228600" indent="-228600" eaLnBrk="1" hangingPunct="1">
              <a:buFontTx/>
              <a:buAutoNum type="arabicPeriod"/>
            </a:pPr>
            <a:r>
              <a:rPr lang="en-US" smtClean="0"/>
              <a:t>Large population – 30 – 50K pilgrims.  Requires an approach which is computationally tractable.</a:t>
            </a:r>
          </a:p>
          <a:p>
            <a:pPr marL="228600" indent="-228600" eaLnBrk="1" hangingPunct="1">
              <a:buFontTx/>
              <a:buAutoNum type="arabicPeriod"/>
            </a:pPr>
            <a:r>
              <a:rPr lang="en-US" smtClean="0"/>
              <a:t>High density – local navigation methods must handle these high densities stably.</a:t>
            </a:r>
          </a:p>
          <a:p>
            <a:pPr marL="742950" lvl="1" indent="-285750" eaLnBrk="1" hangingPunct="1">
              <a:buFontTx/>
              <a:buAutoNum type="arabicPeriod"/>
            </a:pPr>
            <a:r>
              <a:rPr lang="en-US" smtClean="0"/>
              <a:t>Maintaining smooth, collision-free trajectories becomes more difficult in high densities.</a:t>
            </a:r>
          </a:p>
        </p:txBody>
      </p:sp>
      <p:sp>
        <p:nvSpPr>
          <p:cNvPr id="193540"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1DBC2F57-9EED-4FDB-93EA-C23D99A443C5}" type="slidenum">
              <a:rPr lang="zh-TW" altLang="en-US" sz="1200"/>
              <a:pPr algn="r" eaLnBrk="1" hangingPunct="1"/>
              <a:t>3</a:t>
            </a:fld>
            <a:endParaRPr lang="en-US" altLang="zh-TW"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r>
              <a:rPr lang="en-US" smtClean="0"/>
              <a:t>Velocity obstacles</a:t>
            </a:r>
          </a:p>
          <a:p>
            <a:pPr marL="228600" indent="-228600" eaLnBrk="1" hangingPunct="1"/>
            <a:endParaRPr lang="en-US" smtClean="0"/>
          </a:p>
          <a:p>
            <a:pPr marL="228600" indent="-228600" eaLnBrk="1" hangingPunct="1">
              <a:buFontTx/>
              <a:buAutoNum type="arabicPeriod"/>
            </a:pPr>
            <a:r>
              <a:rPr lang="en-US" smtClean="0"/>
              <a:t>A set of relative velocities which would lead to collision.</a:t>
            </a:r>
          </a:p>
          <a:p>
            <a:pPr marL="228600" indent="-228600" eaLnBrk="1" hangingPunct="1">
              <a:buFontTx/>
              <a:buAutoNum type="arabicPeriod"/>
            </a:pPr>
            <a:r>
              <a:rPr lang="en-US" smtClean="0"/>
              <a:t>The obstacle is a cone in velocity space.</a:t>
            </a:r>
          </a:p>
          <a:p>
            <a:pPr marL="228600" indent="-228600" eaLnBrk="1" hangingPunct="1">
              <a:buFontTx/>
              <a:buAutoNum type="arabicPeriod"/>
            </a:pPr>
            <a:r>
              <a:rPr lang="en-US" smtClean="0"/>
              <a:t>If we limit the time horizon the cone is truncated.</a:t>
            </a:r>
          </a:p>
          <a:p>
            <a:pPr marL="228600" indent="-228600" eaLnBrk="1" hangingPunct="1">
              <a:buFontTx/>
              <a:buAutoNum type="arabicPeriod"/>
            </a:pPr>
            <a:r>
              <a:rPr lang="en-US" smtClean="0"/>
              <a:t>Selecting a velocity outside of the obstacle will be collision free.</a:t>
            </a:r>
          </a:p>
        </p:txBody>
      </p:sp>
      <p:sp>
        <p:nvSpPr>
          <p:cNvPr id="191492"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93F0EB96-2620-46D4-A83D-87DB670A20DA}" type="slidenum">
              <a:rPr lang="zh-TW" altLang="en-US" sz="1200"/>
              <a:pPr algn="r" eaLnBrk="1" hangingPunct="1"/>
              <a:t>30</a:t>
            </a:fld>
            <a:endParaRPr lang="en-US" altLang="zh-TW"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r>
              <a:rPr lang="en-US" smtClean="0"/>
              <a:t>Given a desired velocity determined by behavior, we select a feasible velocity outside the velocity obstacle.</a:t>
            </a:r>
          </a:p>
        </p:txBody>
      </p:sp>
      <p:sp>
        <p:nvSpPr>
          <p:cNvPr id="218116"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A130670F-FE41-4904-8A13-8B765ACC97F0}" type="slidenum">
              <a:rPr lang="zh-TW" altLang="en-US" sz="1200"/>
              <a:pPr algn="r" eaLnBrk="1" hangingPunct="1"/>
              <a:t>31</a:t>
            </a:fld>
            <a:endParaRPr lang="en-US" altLang="zh-TW"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48484"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A57358C9-B2B8-491B-BC73-7E6FC9660360}" type="slidenum">
              <a:rPr lang="zh-TW" altLang="en-US" sz="1200"/>
              <a:pPr algn="r" eaLnBrk="1" hangingPunct="1"/>
              <a:t>32</a:t>
            </a:fld>
            <a:endParaRPr lang="en-US" altLang="zh-TW"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Here is the FSM as outlined in the paper.  The performance of the Tawaf is encoded in this machine.  </a:t>
            </a:r>
          </a:p>
          <a:p>
            <a:pPr eaLnBrk="1" hangingPunct="1"/>
            <a:endParaRPr lang="en-US" smtClean="0"/>
          </a:p>
          <a:p>
            <a:pPr eaLnBrk="1" hangingPunct="1"/>
            <a:r>
              <a:rPr lang="en-US" smtClean="0"/>
              <a:t>In the interest of time, we’ll look at two related states to see how the Behavior FSM works with the Local Navigation to create crowd behavior.</a:t>
            </a:r>
          </a:p>
        </p:txBody>
      </p:sp>
      <p:sp>
        <p:nvSpPr>
          <p:cNvPr id="209924"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1B7B566D-F369-47A9-BF09-BAC02BCCA1E2}" type="slidenum">
              <a:rPr lang="zh-TW" altLang="en-US" sz="1200"/>
              <a:pPr algn="r" eaLnBrk="1" hangingPunct="1"/>
              <a:t>33</a:t>
            </a:fld>
            <a:endParaRPr lang="en-US" altLang="zh-TW"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Circling behavior is done through a linear combination of two navigation fields.</a:t>
            </a:r>
          </a:p>
          <a:p>
            <a:pPr eaLnBrk="1" hangingPunct="1"/>
            <a:endParaRPr lang="en-US" smtClean="0"/>
          </a:p>
          <a:p>
            <a:pPr eaLnBrk="1" hangingPunct="1"/>
            <a:r>
              <a:rPr lang="en-US" smtClean="0"/>
              <a:t>Radial navigation field have velocities pointing to the center</a:t>
            </a:r>
          </a:p>
          <a:p>
            <a:pPr eaLnBrk="1" hangingPunct="1"/>
            <a:r>
              <a:rPr lang="en-US" smtClean="0"/>
              <a:t>Tangential navigation field has velocities which take the agents around the Kaaba (and tangential to the obstacles)</a:t>
            </a:r>
          </a:p>
          <a:p>
            <a:pPr eaLnBrk="1" hangingPunct="1"/>
            <a:r>
              <a:rPr lang="en-US" smtClean="0"/>
              <a:t>Increased weight of the radial field causes the agent to draw towards the Kaaba.</a:t>
            </a:r>
          </a:p>
          <a:p>
            <a:pPr eaLnBrk="1" hangingPunct="1"/>
            <a:r>
              <a:rPr lang="en-US" smtClean="0"/>
              <a:t>A greater weight models a greater desire to approach the Kaaba.</a:t>
            </a:r>
          </a:p>
        </p:txBody>
      </p:sp>
      <p:sp>
        <p:nvSpPr>
          <p:cNvPr id="150532"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BE460E56-EBE7-48CE-BA7B-8F3010A62CBB}" type="slidenum">
              <a:rPr lang="zh-TW" altLang="en-US" sz="1200"/>
              <a:pPr algn="r" eaLnBrk="1" hangingPunct="1"/>
              <a:t>34</a:t>
            </a:fld>
            <a:endParaRPr lang="en-US" altLang="zh-TW"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54628"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963A213C-4BB8-46CA-96CE-20690C2BBD87}" type="slidenum">
              <a:rPr lang="zh-TW" altLang="en-US" sz="1200"/>
              <a:pPr algn="r" eaLnBrk="1" hangingPunct="1"/>
              <a:t>35</a:t>
            </a:fld>
            <a:endParaRPr lang="en-US" altLang="zh-TW"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58724"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4B1FB3E1-C460-42F3-920A-B8007E28FE11}" type="slidenum">
              <a:rPr lang="zh-TW" altLang="en-US" sz="1200"/>
              <a:pPr algn="r" eaLnBrk="1" hangingPunct="1"/>
              <a:t>36</a:t>
            </a:fld>
            <a:endParaRPr lang="en-US" altLang="zh-TW"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214020"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28879079-16F2-4A02-9760-19DC896A8BBB}" type="slidenum">
              <a:rPr lang="zh-TW" altLang="en-US" sz="1200"/>
              <a:pPr algn="r" eaLnBrk="1" hangingPunct="1"/>
              <a:t>37</a:t>
            </a:fld>
            <a:endParaRPr lang="en-US" altLang="zh-TW"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216068"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EA356855-CDEC-4D29-A6C8-57A349BE8FBF}" type="slidenum">
              <a:rPr lang="zh-TW" altLang="en-US" sz="1200"/>
              <a:pPr algn="r" eaLnBrk="1" hangingPunct="1"/>
              <a:t>38</a:t>
            </a:fld>
            <a:endParaRPr lang="en-US" altLang="zh-TW"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Groups are an important element of the Tawaf</a:t>
            </a:r>
          </a:p>
          <a:p>
            <a:pPr eaLnBrk="1" hangingPunct="1"/>
            <a:endParaRPr lang="en-US" smtClean="0"/>
          </a:p>
          <a:p>
            <a:pPr eaLnBrk="1" hangingPunct="1"/>
            <a:r>
              <a:rPr lang="en-US" smtClean="0"/>
              <a:t>Validation</a:t>
            </a:r>
          </a:p>
          <a:p>
            <a:pPr eaLnBrk="1" hangingPunct="1"/>
            <a:r>
              <a:rPr lang="en-US" smtClean="0"/>
              <a:t>  The challenge is extracting meaningful data of a crowd consisting of tens of thousands of people at high density.</a:t>
            </a:r>
          </a:p>
        </p:txBody>
      </p:sp>
      <p:sp>
        <p:nvSpPr>
          <p:cNvPr id="156676"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2A142839-A094-4727-BF34-92BF7E6EB770}" type="slidenum">
              <a:rPr lang="zh-TW" altLang="en-US" sz="1200"/>
              <a:pPr algn="r" eaLnBrk="1" hangingPunct="1"/>
              <a:t>39</a:t>
            </a:fld>
            <a:endParaRPr lang="en-US" altLang="zh-TW"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r>
              <a:rPr lang="en-US" smtClean="0"/>
              <a:t>What makes the Tawaf a good case study</a:t>
            </a:r>
          </a:p>
          <a:p>
            <a:pPr marL="228600" indent="-228600" eaLnBrk="1" hangingPunct="1"/>
            <a:endParaRPr lang="en-US" smtClean="0"/>
          </a:p>
          <a:p>
            <a:pPr marL="228600" indent="-228600" eaLnBrk="1" hangingPunct="1">
              <a:buFontTx/>
              <a:buAutoNum type="arabicPeriod"/>
            </a:pPr>
            <a:r>
              <a:rPr lang="en-US" smtClean="0"/>
              <a:t>Heterogeneous behavior – at any given moment, agents can be engaged in different activities: exiting, entering, praying, circling, etc.</a:t>
            </a:r>
          </a:p>
        </p:txBody>
      </p:sp>
      <p:sp>
        <p:nvSpPr>
          <p:cNvPr id="195588"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ED0D5456-2B0C-4A9C-A039-494F75B26B04}" type="slidenum">
              <a:rPr lang="zh-TW" altLang="en-US" sz="1200"/>
              <a:pPr algn="r" eaLnBrk="1" hangingPunct="1"/>
              <a:t>4</a:t>
            </a:fld>
            <a:endParaRPr lang="en-US" altLang="zh-TW"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60772"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5C4837CD-28F9-43A8-91D0-674E0DBBB867}" type="slidenum">
              <a:rPr lang="zh-TW" altLang="en-US" sz="1200"/>
              <a:pPr algn="r" eaLnBrk="1" hangingPunct="1"/>
              <a:t>40</a:t>
            </a:fld>
            <a:endParaRPr lang="en-US" altLang="zh-TW"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62820"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7CBFC93F-C718-4A0E-B0B2-594496466755}" type="slidenum">
              <a:rPr lang="zh-TW" altLang="en-US" sz="1200"/>
              <a:pPr algn="r" eaLnBrk="1" hangingPunct="1"/>
              <a:t>41</a:t>
            </a:fld>
            <a:endParaRPr lang="en-US" altLang="zh-TW"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220164"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B7DE471A-9B7E-4CCE-9B7D-132D8D8836BD}" type="slidenum">
              <a:rPr lang="zh-TW" altLang="en-US" sz="1200"/>
              <a:pPr algn="r" eaLnBrk="1" hangingPunct="1"/>
              <a:t>42</a:t>
            </a:fld>
            <a:endParaRPr lang="en-US" altLang="zh-TW"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r>
              <a:rPr lang="en-US" smtClean="0"/>
              <a:t>What makes the Tawaf a good case study</a:t>
            </a:r>
          </a:p>
          <a:p>
            <a:pPr marL="228600" indent="-228600" eaLnBrk="1" hangingPunct="1"/>
            <a:endParaRPr lang="en-US" smtClean="0"/>
          </a:p>
          <a:p>
            <a:pPr marL="228600" indent="-228600" eaLnBrk="1" hangingPunct="1">
              <a:buFontTx/>
              <a:buAutoNum type="arabicPeriod"/>
            </a:pPr>
            <a:r>
              <a:rPr lang="en-US" smtClean="0"/>
              <a:t>Heterogeneous population – pilgrims range over all ages and physical capacity.</a:t>
            </a:r>
          </a:p>
        </p:txBody>
      </p:sp>
      <p:sp>
        <p:nvSpPr>
          <p:cNvPr id="199684"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6BA1F3CF-7B7D-46A5-8574-444CA817CC43}" type="slidenum">
              <a:rPr lang="zh-TW" altLang="en-US" sz="1200"/>
              <a:pPr algn="r" eaLnBrk="1" hangingPunct="1"/>
              <a:t>5</a:t>
            </a:fld>
            <a:endParaRPr lang="en-US" altLang="zh-TW"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r>
              <a:rPr lang="en-US" smtClean="0"/>
              <a:t>What makes the Tawaf a good case study</a:t>
            </a:r>
          </a:p>
          <a:p>
            <a:pPr marL="228600" indent="-228600" eaLnBrk="1" hangingPunct="1"/>
            <a:endParaRPr lang="en-US" smtClean="0"/>
          </a:p>
          <a:p>
            <a:pPr marL="228600" indent="-228600" eaLnBrk="1" hangingPunct="1">
              <a:buFontTx/>
              <a:buAutoNum type="arabicPeriod"/>
            </a:pPr>
            <a:r>
              <a:rPr lang="en-US" smtClean="0"/>
              <a:t>Finally, the Saudi government has already begun reconstruction on the Jamarat bridge, one aspect of the Hajj.  It has been reported that they are investigating expansion of the Mosque to increase safety and capacity.</a:t>
            </a:r>
          </a:p>
        </p:txBody>
      </p:sp>
      <p:sp>
        <p:nvSpPr>
          <p:cNvPr id="201732"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5869B31F-B7A6-41CB-97AF-0D9AA30A739B}" type="slidenum">
              <a:rPr lang="zh-TW" altLang="en-US" sz="1200"/>
              <a:pPr algn="r" eaLnBrk="1" hangingPunct="1"/>
              <a:t>6</a:t>
            </a:fld>
            <a:endParaRPr lang="en-US" altLang="zh-TW"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Before we get into the details of the Tawaf and our simulation, I’d like to discuss some related work.</a:t>
            </a:r>
          </a:p>
        </p:txBody>
      </p:sp>
      <p:sp>
        <p:nvSpPr>
          <p:cNvPr id="45060"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A3B4E642-C6D4-4DDB-9E07-E334569DFCBA}" type="slidenum">
              <a:rPr lang="zh-TW" altLang="en-US" sz="1200"/>
              <a:pPr algn="r" eaLnBrk="1" hangingPunct="1"/>
              <a:t>7</a:t>
            </a:fld>
            <a:endParaRPr lang="en-US" altLang="zh-TW"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Behavior modeling generally seeks to model the mind behind the agent.  </a:t>
            </a:r>
          </a:p>
          <a:p>
            <a:pPr eaLnBrk="1" hangingPunct="1"/>
            <a:r>
              <a:rPr lang="en-US" dirty="0" smtClean="0"/>
              <a:t>These works, and others, model the thought process by modeling environment sensing, uncertainty, priorities, and other decision-dependent factors.</a:t>
            </a:r>
          </a:p>
          <a:p>
            <a:pPr eaLnBrk="1" hangingPunct="1"/>
            <a:endParaRPr lang="en-US" dirty="0" smtClean="0"/>
          </a:p>
          <a:p>
            <a:pPr eaLnBrk="1" hangingPunct="1"/>
            <a:r>
              <a:rPr lang="en-US" dirty="0" smtClean="0"/>
              <a:t>These</a:t>
            </a:r>
            <a:r>
              <a:rPr lang="en-US" baseline="0" dirty="0" smtClean="0"/>
              <a:t> models define the INTENT of an individual agent.  The execution of that intent may be orthogonal.</a:t>
            </a:r>
            <a:endParaRPr lang="en-US" dirty="0" smtClean="0"/>
          </a:p>
        </p:txBody>
      </p:sp>
      <p:sp>
        <p:nvSpPr>
          <p:cNvPr id="164868"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BA99F06F-3A96-4081-A3D4-4965E4B10E44}" type="slidenum">
              <a:rPr lang="zh-TW" altLang="en-US" sz="1200"/>
              <a:pPr algn="r" eaLnBrk="1" hangingPunct="1"/>
              <a:t>8</a:t>
            </a:fld>
            <a:endParaRPr lang="en-US" altLang="zh-TW"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Behavior defines what members of the crowd wants to do</a:t>
            </a:r>
          </a:p>
          <a:p>
            <a:pPr eaLnBrk="1" hangingPunct="1"/>
            <a:r>
              <a:rPr lang="en-US" smtClean="0"/>
              <a:t>Navigation is how they achieve this goal.  How do they move through the space to achieve their goal without colliding with each other and their environment?</a:t>
            </a:r>
          </a:p>
          <a:p>
            <a:pPr eaLnBrk="1" hangingPunct="1"/>
            <a:endParaRPr lang="en-US" smtClean="0"/>
          </a:p>
          <a:p>
            <a:pPr eaLnBrk="1" hangingPunct="1"/>
            <a:r>
              <a:rPr lang="en-US" smtClean="0"/>
              <a:t>There are several basic classifications</a:t>
            </a:r>
          </a:p>
          <a:p>
            <a:pPr eaLnBrk="1" hangingPunct="1"/>
            <a:r>
              <a:rPr lang="en-US" smtClean="0"/>
              <a:t>CA – discretized workspace</a:t>
            </a:r>
          </a:p>
          <a:p>
            <a:pPr eaLnBrk="1" hangingPunct="1"/>
            <a:r>
              <a:rPr lang="en-US" smtClean="0"/>
              <a:t>Rule-based – navigation based on hand-scripted strategies</a:t>
            </a:r>
          </a:p>
          <a:p>
            <a:pPr eaLnBrk="1" hangingPunct="1"/>
            <a:r>
              <a:rPr lang="en-US" smtClean="0"/>
              <a:t>Force-based – Treat the crowd as a particle simulation</a:t>
            </a:r>
          </a:p>
          <a:p>
            <a:pPr eaLnBrk="1" hangingPunct="1"/>
            <a:r>
              <a:rPr lang="en-US" smtClean="0"/>
              <a:t>RVO – Compute the space of velocities which lead to a collision and select a velocity outside of them.</a:t>
            </a:r>
          </a:p>
          <a:p>
            <a:pPr eaLnBrk="1" hangingPunct="1"/>
            <a:r>
              <a:rPr lang="en-US" smtClean="0"/>
              <a:t>Continuum – treat the crowd as an aggregate material, solve for a velocity field and advect the agents.</a:t>
            </a:r>
          </a:p>
          <a:p>
            <a:pPr eaLnBrk="1" hangingPunct="1"/>
            <a:endParaRPr lang="en-US" smtClean="0"/>
          </a:p>
          <a:p>
            <a:pPr eaLnBrk="1" hangingPunct="1"/>
            <a:r>
              <a:rPr lang="en-US" smtClean="0"/>
              <a:t>I’ll cover these in a bit more detail later.</a:t>
            </a:r>
          </a:p>
        </p:txBody>
      </p:sp>
      <p:sp>
        <p:nvSpPr>
          <p:cNvPr id="134148"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79A71395-2C9E-437C-954A-CD42E3E85F30}" type="slidenum">
              <a:rPr lang="zh-TW" altLang="en-US" sz="1200"/>
              <a:pPr algn="r" eaLnBrk="1" hangingPunct="1"/>
              <a:t>9</a:t>
            </a:fld>
            <a:endParaRPr lang="en-US" altLang="zh-TW"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a:t>9/17/2009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University of North Carolina at Chapel Hill</a:t>
            </a:r>
          </a:p>
        </p:txBody>
      </p:sp>
      <p:sp>
        <p:nvSpPr>
          <p:cNvPr id="6" name="Rectangle 6"/>
          <p:cNvSpPr>
            <a:spLocks noGrp="1" noChangeArrowheads="1"/>
          </p:cNvSpPr>
          <p:nvPr>
            <p:ph type="sldNum" sz="quarter" idx="12"/>
          </p:nvPr>
        </p:nvSpPr>
        <p:spPr>
          <a:ln/>
        </p:spPr>
        <p:txBody>
          <a:bodyPr/>
          <a:lstStyle>
            <a:lvl1pPr>
              <a:defRPr/>
            </a:lvl1pPr>
          </a:lstStyle>
          <a:p>
            <a:pPr>
              <a:defRPr/>
            </a:pPr>
            <a:fld id="{41E5FA5F-A812-478E-9E76-E43FF15BBFF0}" type="slidenum">
              <a:rPr lang="zh-TW" altLang="en-US"/>
              <a:pPr>
                <a:defRPr/>
              </a:pPr>
              <a:t>‹#›</a:t>
            </a:fld>
            <a:endParaRPr lang="en-US" altLang="zh-TW"/>
          </a:p>
        </p:txBody>
      </p:sp>
    </p:spTree>
    <p:extLst>
      <p:ext uri="{BB962C8B-B14F-4D97-AF65-F5344CB8AC3E}">
        <p14:creationId xmlns:p14="http://schemas.microsoft.com/office/powerpoint/2010/main" xmlns="" val="1799842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a:t>9/17/2009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University of North Carolina at Chapel Hill</a:t>
            </a:r>
          </a:p>
        </p:txBody>
      </p:sp>
      <p:sp>
        <p:nvSpPr>
          <p:cNvPr id="6" name="Rectangle 6"/>
          <p:cNvSpPr>
            <a:spLocks noGrp="1" noChangeArrowheads="1"/>
          </p:cNvSpPr>
          <p:nvPr>
            <p:ph type="sldNum" sz="quarter" idx="12"/>
          </p:nvPr>
        </p:nvSpPr>
        <p:spPr>
          <a:ln/>
        </p:spPr>
        <p:txBody>
          <a:bodyPr/>
          <a:lstStyle>
            <a:lvl1pPr>
              <a:defRPr/>
            </a:lvl1pPr>
          </a:lstStyle>
          <a:p>
            <a:pPr>
              <a:defRPr/>
            </a:pPr>
            <a:fld id="{D20A5066-4169-45BE-BCF8-441DF625F8C1}" type="slidenum">
              <a:rPr lang="zh-TW" altLang="en-US"/>
              <a:pPr>
                <a:defRPr/>
              </a:pPr>
              <a:t>‹#›</a:t>
            </a:fld>
            <a:endParaRPr lang="en-US" altLang="zh-TW"/>
          </a:p>
        </p:txBody>
      </p:sp>
    </p:spTree>
    <p:extLst>
      <p:ext uri="{BB962C8B-B14F-4D97-AF65-F5344CB8AC3E}">
        <p14:creationId xmlns:p14="http://schemas.microsoft.com/office/powerpoint/2010/main" xmlns="" val="3019056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a:t>9/17/2009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University of North Carolina at Chapel Hill</a:t>
            </a:r>
          </a:p>
        </p:txBody>
      </p:sp>
      <p:sp>
        <p:nvSpPr>
          <p:cNvPr id="6" name="Rectangle 6"/>
          <p:cNvSpPr>
            <a:spLocks noGrp="1" noChangeArrowheads="1"/>
          </p:cNvSpPr>
          <p:nvPr>
            <p:ph type="sldNum" sz="quarter" idx="12"/>
          </p:nvPr>
        </p:nvSpPr>
        <p:spPr>
          <a:ln/>
        </p:spPr>
        <p:txBody>
          <a:bodyPr/>
          <a:lstStyle>
            <a:lvl1pPr>
              <a:defRPr/>
            </a:lvl1pPr>
          </a:lstStyle>
          <a:p>
            <a:pPr>
              <a:defRPr/>
            </a:pPr>
            <a:fld id="{67F21EF3-4B4C-4C48-998E-815581599250}" type="slidenum">
              <a:rPr lang="zh-TW" altLang="en-US"/>
              <a:pPr>
                <a:defRPr/>
              </a:pPr>
              <a:t>‹#›</a:t>
            </a:fld>
            <a:endParaRPr lang="en-US" altLang="zh-TW"/>
          </a:p>
        </p:txBody>
      </p:sp>
    </p:spTree>
    <p:extLst>
      <p:ext uri="{BB962C8B-B14F-4D97-AF65-F5344CB8AC3E}">
        <p14:creationId xmlns:p14="http://schemas.microsoft.com/office/powerpoint/2010/main" xmlns="" val="1222421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zh-TW"/>
              <a:t>9/17/2009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University of North Carolina at Chapel Hill</a:t>
            </a:r>
          </a:p>
        </p:txBody>
      </p:sp>
      <p:sp>
        <p:nvSpPr>
          <p:cNvPr id="7" name="Rectangle 6"/>
          <p:cNvSpPr>
            <a:spLocks noGrp="1" noChangeArrowheads="1"/>
          </p:cNvSpPr>
          <p:nvPr>
            <p:ph type="sldNum" sz="quarter" idx="12"/>
          </p:nvPr>
        </p:nvSpPr>
        <p:spPr>
          <a:ln/>
        </p:spPr>
        <p:txBody>
          <a:bodyPr/>
          <a:lstStyle>
            <a:lvl1pPr>
              <a:defRPr/>
            </a:lvl1pPr>
          </a:lstStyle>
          <a:p>
            <a:pPr>
              <a:defRPr/>
            </a:pPr>
            <a:fld id="{B4CAE123-5B00-4552-971E-8BE23551B3EE}" type="slidenum">
              <a:rPr lang="zh-TW" altLang="en-US"/>
              <a:pPr>
                <a:defRPr/>
              </a:pPr>
              <a:t>‹#›</a:t>
            </a:fld>
            <a:endParaRPr lang="en-US" altLang="zh-TW"/>
          </a:p>
        </p:txBody>
      </p:sp>
    </p:spTree>
    <p:extLst>
      <p:ext uri="{BB962C8B-B14F-4D97-AF65-F5344CB8AC3E}">
        <p14:creationId xmlns:p14="http://schemas.microsoft.com/office/powerpoint/2010/main" xmlns="" val="3379044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r>
              <a:rPr lang="en-US" altLang="zh-TW"/>
              <a:t>9/17/2009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University of North Carolina at Chapel Hill</a:t>
            </a:r>
          </a:p>
        </p:txBody>
      </p:sp>
      <p:sp>
        <p:nvSpPr>
          <p:cNvPr id="7" name="Rectangle 6"/>
          <p:cNvSpPr>
            <a:spLocks noGrp="1" noChangeArrowheads="1"/>
          </p:cNvSpPr>
          <p:nvPr>
            <p:ph type="sldNum" sz="quarter" idx="12"/>
          </p:nvPr>
        </p:nvSpPr>
        <p:spPr>
          <a:ln/>
        </p:spPr>
        <p:txBody>
          <a:bodyPr/>
          <a:lstStyle>
            <a:lvl1pPr>
              <a:defRPr/>
            </a:lvl1pPr>
          </a:lstStyle>
          <a:p>
            <a:pPr>
              <a:defRPr/>
            </a:pPr>
            <a:fld id="{51B23CFF-DC59-4638-B72B-6D5582E0DECB}" type="slidenum">
              <a:rPr lang="zh-TW" altLang="en-US"/>
              <a:pPr>
                <a:defRPr/>
              </a:pPr>
              <a:t>‹#›</a:t>
            </a:fld>
            <a:endParaRPr lang="en-US" altLang="zh-TW"/>
          </a:p>
        </p:txBody>
      </p:sp>
    </p:spTree>
    <p:extLst>
      <p:ext uri="{BB962C8B-B14F-4D97-AF65-F5344CB8AC3E}">
        <p14:creationId xmlns:p14="http://schemas.microsoft.com/office/powerpoint/2010/main" xmlns="" val="1004953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a:t>9/17/2009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University of North Carolina at Chapel Hill</a:t>
            </a:r>
          </a:p>
        </p:txBody>
      </p:sp>
      <p:sp>
        <p:nvSpPr>
          <p:cNvPr id="6" name="Rectangle 6"/>
          <p:cNvSpPr>
            <a:spLocks noGrp="1" noChangeArrowheads="1"/>
          </p:cNvSpPr>
          <p:nvPr>
            <p:ph type="sldNum" sz="quarter" idx="12"/>
          </p:nvPr>
        </p:nvSpPr>
        <p:spPr>
          <a:ln/>
        </p:spPr>
        <p:txBody>
          <a:bodyPr/>
          <a:lstStyle>
            <a:lvl1pPr>
              <a:defRPr/>
            </a:lvl1pPr>
          </a:lstStyle>
          <a:p>
            <a:pPr>
              <a:defRPr/>
            </a:pPr>
            <a:fld id="{C04A05ED-5F94-43DA-8DC3-E1F8E6A38CE7}" type="slidenum">
              <a:rPr lang="zh-TW" altLang="en-US"/>
              <a:pPr>
                <a:defRPr/>
              </a:pPr>
              <a:t>‹#›</a:t>
            </a:fld>
            <a:endParaRPr lang="en-US" altLang="zh-TW"/>
          </a:p>
        </p:txBody>
      </p:sp>
    </p:spTree>
    <p:extLst>
      <p:ext uri="{BB962C8B-B14F-4D97-AF65-F5344CB8AC3E}">
        <p14:creationId xmlns:p14="http://schemas.microsoft.com/office/powerpoint/2010/main" xmlns="" val="2040236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a:t>9/17/2009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University of North Carolina at Chapel Hill</a:t>
            </a:r>
          </a:p>
        </p:txBody>
      </p:sp>
      <p:sp>
        <p:nvSpPr>
          <p:cNvPr id="6" name="Rectangle 6"/>
          <p:cNvSpPr>
            <a:spLocks noGrp="1" noChangeArrowheads="1"/>
          </p:cNvSpPr>
          <p:nvPr>
            <p:ph type="sldNum" sz="quarter" idx="12"/>
          </p:nvPr>
        </p:nvSpPr>
        <p:spPr>
          <a:ln/>
        </p:spPr>
        <p:txBody>
          <a:bodyPr/>
          <a:lstStyle>
            <a:lvl1pPr>
              <a:defRPr/>
            </a:lvl1pPr>
          </a:lstStyle>
          <a:p>
            <a:pPr>
              <a:defRPr/>
            </a:pPr>
            <a:fld id="{A35F0092-6046-4F4B-8BF6-70C333FA36F7}" type="slidenum">
              <a:rPr lang="zh-TW" altLang="en-US"/>
              <a:pPr>
                <a:defRPr/>
              </a:pPr>
              <a:t>‹#›</a:t>
            </a:fld>
            <a:endParaRPr lang="en-US" altLang="zh-TW"/>
          </a:p>
        </p:txBody>
      </p:sp>
    </p:spTree>
    <p:extLst>
      <p:ext uri="{BB962C8B-B14F-4D97-AF65-F5344CB8AC3E}">
        <p14:creationId xmlns:p14="http://schemas.microsoft.com/office/powerpoint/2010/main" xmlns="" val="3564390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a:t>9/17/2009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University of North Carolina at Chapel Hill</a:t>
            </a:r>
          </a:p>
        </p:txBody>
      </p:sp>
      <p:sp>
        <p:nvSpPr>
          <p:cNvPr id="6" name="Rectangle 6"/>
          <p:cNvSpPr>
            <a:spLocks noGrp="1" noChangeArrowheads="1"/>
          </p:cNvSpPr>
          <p:nvPr>
            <p:ph type="sldNum" sz="quarter" idx="12"/>
          </p:nvPr>
        </p:nvSpPr>
        <p:spPr>
          <a:ln/>
        </p:spPr>
        <p:txBody>
          <a:bodyPr/>
          <a:lstStyle>
            <a:lvl1pPr>
              <a:defRPr/>
            </a:lvl1pPr>
          </a:lstStyle>
          <a:p>
            <a:pPr>
              <a:defRPr/>
            </a:pPr>
            <a:fld id="{60CC9C84-E9A5-456E-95A7-BC1931C44EFD}" type="slidenum">
              <a:rPr lang="zh-TW" altLang="en-US"/>
              <a:pPr>
                <a:defRPr/>
              </a:pPr>
              <a:t>‹#›</a:t>
            </a:fld>
            <a:endParaRPr lang="en-US" altLang="zh-TW"/>
          </a:p>
        </p:txBody>
      </p:sp>
    </p:spTree>
    <p:extLst>
      <p:ext uri="{BB962C8B-B14F-4D97-AF65-F5344CB8AC3E}">
        <p14:creationId xmlns:p14="http://schemas.microsoft.com/office/powerpoint/2010/main" xmlns="" val="3209004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zh-TW"/>
              <a:t>9/17/2009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University of North Carolina at Chapel Hill</a:t>
            </a:r>
          </a:p>
        </p:txBody>
      </p:sp>
      <p:sp>
        <p:nvSpPr>
          <p:cNvPr id="7" name="Rectangle 6"/>
          <p:cNvSpPr>
            <a:spLocks noGrp="1" noChangeArrowheads="1"/>
          </p:cNvSpPr>
          <p:nvPr>
            <p:ph type="sldNum" sz="quarter" idx="12"/>
          </p:nvPr>
        </p:nvSpPr>
        <p:spPr>
          <a:ln/>
        </p:spPr>
        <p:txBody>
          <a:bodyPr/>
          <a:lstStyle>
            <a:lvl1pPr>
              <a:defRPr/>
            </a:lvl1pPr>
          </a:lstStyle>
          <a:p>
            <a:pPr>
              <a:defRPr/>
            </a:pPr>
            <a:fld id="{E74970AE-38D0-4ADE-8232-4B5BD1DBC644}" type="slidenum">
              <a:rPr lang="zh-TW" altLang="en-US"/>
              <a:pPr>
                <a:defRPr/>
              </a:pPr>
              <a:t>‹#›</a:t>
            </a:fld>
            <a:endParaRPr lang="en-US" altLang="zh-TW"/>
          </a:p>
        </p:txBody>
      </p:sp>
    </p:spTree>
    <p:extLst>
      <p:ext uri="{BB962C8B-B14F-4D97-AF65-F5344CB8AC3E}">
        <p14:creationId xmlns:p14="http://schemas.microsoft.com/office/powerpoint/2010/main" xmlns="" val="1278752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zh-TW"/>
              <a:t>9/17/2009</a:t>
            </a: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t>University of North Carolina at Chapel Hill</a:t>
            </a:r>
          </a:p>
        </p:txBody>
      </p:sp>
      <p:sp>
        <p:nvSpPr>
          <p:cNvPr id="9" name="Rectangle 6"/>
          <p:cNvSpPr>
            <a:spLocks noGrp="1" noChangeArrowheads="1"/>
          </p:cNvSpPr>
          <p:nvPr>
            <p:ph type="sldNum" sz="quarter" idx="12"/>
          </p:nvPr>
        </p:nvSpPr>
        <p:spPr>
          <a:ln/>
        </p:spPr>
        <p:txBody>
          <a:bodyPr/>
          <a:lstStyle>
            <a:lvl1pPr>
              <a:defRPr/>
            </a:lvl1pPr>
          </a:lstStyle>
          <a:p>
            <a:pPr>
              <a:defRPr/>
            </a:pPr>
            <a:fld id="{FA399E4B-73B3-4C09-AACC-89717FDF9FF6}" type="slidenum">
              <a:rPr lang="zh-TW" altLang="en-US"/>
              <a:pPr>
                <a:defRPr/>
              </a:pPr>
              <a:t>‹#›</a:t>
            </a:fld>
            <a:endParaRPr lang="en-US" altLang="zh-TW"/>
          </a:p>
        </p:txBody>
      </p:sp>
    </p:spTree>
    <p:extLst>
      <p:ext uri="{BB962C8B-B14F-4D97-AF65-F5344CB8AC3E}">
        <p14:creationId xmlns:p14="http://schemas.microsoft.com/office/powerpoint/2010/main" xmlns="" val="4186458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zh-TW"/>
              <a:t>9/17/2009</a:t>
            </a: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t>University of North Carolina at Chapel Hill</a:t>
            </a:r>
          </a:p>
        </p:txBody>
      </p:sp>
      <p:sp>
        <p:nvSpPr>
          <p:cNvPr id="5" name="Rectangle 6"/>
          <p:cNvSpPr>
            <a:spLocks noGrp="1" noChangeArrowheads="1"/>
          </p:cNvSpPr>
          <p:nvPr>
            <p:ph type="sldNum" sz="quarter" idx="12"/>
          </p:nvPr>
        </p:nvSpPr>
        <p:spPr>
          <a:ln/>
        </p:spPr>
        <p:txBody>
          <a:bodyPr/>
          <a:lstStyle>
            <a:lvl1pPr>
              <a:defRPr/>
            </a:lvl1pPr>
          </a:lstStyle>
          <a:p>
            <a:pPr>
              <a:defRPr/>
            </a:pPr>
            <a:fld id="{D3923CE7-0C61-4270-9B8B-13BC8082499E}" type="slidenum">
              <a:rPr lang="zh-TW" altLang="en-US"/>
              <a:pPr>
                <a:defRPr/>
              </a:pPr>
              <a:t>‹#›</a:t>
            </a:fld>
            <a:endParaRPr lang="en-US" altLang="zh-TW"/>
          </a:p>
        </p:txBody>
      </p:sp>
    </p:spTree>
    <p:extLst>
      <p:ext uri="{BB962C8B-B14F-4D97-AF65-F5344CB8AC3E}">
        <p14:creationId xmlns:p14="http://schemas.microsoft.com/office/powerpoint/2010/main" xmlns="" val="1302344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zh-TW"/>
              <a:t>9/17/2009</a:t>
            </a: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t>University of North Carolina at Chapel Hill</a:t>
            </a:r>
          </a:p>
        </p:txBody>
      </p:sp>
      <p:sp>
        <p:nvSpPr>
          <p:cNvPr id="4" name="Rectangle 6"/>
          <p:cNvSpPr>
            <a:spLocks noGrp="1" noChangeArrowheads="1"/>
          </p:cNvSpPr>
          <p:nvPr>
            <p:ph type="sldNum" sz="quarter" idx="12"/>
          </p:nvPr>
        </p:nvSpPr>
        <p:spPr>
          <a:ln/>
        </p:spPr>
        <p:txBody>
          <a:bodyPr/>
          <a:lstStyle>
            <a:lvl1pPr>
              <a:defRPr/>
            </a:lvl1pPr>
          </a:lstStyle>
          <a:p>
            <a:pPr>
              <a:defRPr/>
            </a:pPr>
            <a:fld id="{FD2FB687-F095-4BD1-8D51-3317D5CA9EF6}" type="slidenum">
              <a:rPr lang="zh-TW" altLang="en-US"/>
              <a:pPr>
                <a:defRPr/>
              </a:pPr>
              <a:t>‹#›</a:t>
            </a:fld>
            <a:endParaRPr lang="en-US" altLang="zh-TW"/>
          </a:p>
        </p:txBody>
      </p:sp>
    </p:spTree>
    <p:extLst>
      <p:ext uri="{BB962C8B-B14F-4D97-AF65-F5344CB8AC3E}">
        <p14:creationId xmlns:p14="http://schemas.microsoft.com/office/powerpoint/2010/main" xmlns="" val="1625591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TW"/>
              <a:t>9/17/2009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University of North Carolina at Chapel Hill</a:t>
            </a:r>
          </a:p>
        </p:txBody>
      </p:sp>
      <p:sp>
        <p:nvSpPr>
          <p:cNvPr id="7" name="Rectangle 6"/>
          <p:cNvSpPr>
            <a:spLocks noGrp="1" noChangeArrowheads="1"/>
          </p:cNvSpPr>
          <p:nvPr>
            <p:ph type="sldNum" sz="quarter" idx="12"/>
          </p:nvPr>
        </p:nvSpPr>
        <p:spPr>
          <a:ln/>
        </p:spPr>
        <p:txBody>
          <a:bodyPr/>
          <a:lstStyle>
            <a:lvl1pPr>
              <a:defRPr/>
            </a:lvl1pPr>
          </a:lstStyle>
          <a:p>
            <a:pPr>
              <a:defRPr/>
            </a:pPr>
            <a:fld id="{12B41CCB-D410-4DA4-A49B-784224D75BE0}" type="slidenum">
              <a:rPr lang="zh-TW" altLang="en-US"/>
              <a:pPr>
                <a:defRPr/>
              </a:pPr>
              <a:t>‹#›</a:t>
            </a:fld>
            <a:endParaRPr lang="en-US" altLang="zh-TW"/>
          </a:p>
        </p:txBody>
      </p:sp>
    </p:spTree>
    <p:extLst>
      <p:ext uri="{BB962C8B-B14F-4D97-AF65-F5344CB8AC3E}">
        <p14:creationId xmlns:p14="http://schemas.microsoft.com/office/powerpoint/2010/main" xmlns="" val="4231746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TW"/>
              <a:t>9/17/2009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University of North Carolina at Chapel Hill</a:t>
            </a:r>
          </a:p>
        </p:txBody>
      </p:sp>
      <p:sp>
        <p:nvSpPr>
          <p:cNvPr id="7" name="Rectangle 6"/>
          <p:cNvSpPr>
            <a:spLocks noGrp="1" noChangeArrowheads="1"/>
          </p:cNvSpPr>
          <p:nvPr>
            <p:ph type="sldNum" sz="quarter" idx="12"/>
          </p:nvPr>
        </p:nvSpPr>
        <p:spPr>
          <a:ln/>
        </p:spPr>
        <p:txBody>
          <a:bodyPr/>
          <a:lstStyle>
            <a:lvl1pPr>
              <a:defRPr/>
            </a:lvl1pPr>
          </a:lstStyle>
          <a:p>
            <a:pPr>
              <a:defRPr/>
            </a:pPr>
            <a:fld id="{5E3AAE2E-FB19-4075-BC3F-BCE65D88FA07}" type="slidenum">
              <a:rPr lang="zh-TW" altLang="en-US"/>
              <a:pPr>
                <a:defRPr/>
              </a:pPr>
              <a:t>‹#›</a:t>
            </a:fld>
            <a:endParaRPr lang="en-US" altLang="zh-TW"/>
          </a:p>
        </p:txBody>
      </p:sp>
    </p:spTree>
    <p:extLst>
      <p:ext uri="{BB962C8B-B14F-4D97-AF65-F5344CB8AC3E}">
        <p14:creationId xmlns:p14="http://schemas.microsoft.com/office/powerpoint/2010/main" xmlns="" val="1871858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pic>
        <p:nvPicPr>
          <p:cNvPr id="1031" name="Picture 8" descr="old_well"/>
          <p:cNvPicPr>
            <a:picLocks noChangeAspect="1" noChangeArrowheads="1"/>
          </p:cNvPicPr>
          <p:nvPr userDrawn="1"/>
        </p:nvPicPr>
        <p:blipFill>
          <a:blip r:embed="rId16">
            <a:lum bright="-20000"/>
            <a:extLst>
              <a:ext uri="{28A0092B-C50C-407E-A947-70E740481C1C}">
                <a14:useLocalDpi xmlns:a14="http://schemas.microsoft.com/office/drawing/2010/main" xmlns="" val="0"/>
              </a:ext>
            </a:extLst>
          </a:blip>
          <a:srcRect/>
          <a:stretch>
            <a:fillRect/>
          </a:stretch>
        </p:blipFill>
        <p:spPr bwMode="auto">
          <a:xfrm>
            <a:off x="3886200" y="304800"/>
            <a:ext cx="4997450" cy="624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新細明體" charset="-120"/>
              </a:defRPr>
            </a:lvl1pPr>
          </a:lstStyle>
          <a:p>
            <a:pPr>
              <a:defRPr/>
            </a:pPr>
            <a:r>
              <a:rPr lang="en-US" altLang="zh-TW"/>
              <a:t>9/17/2009</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新細明體" charset="-120"/>
              </a:defRPr>
            </a:lvl1pPr>
          </a:lstStyle>
          <a:p>
            <a:pPr>
              <a:defRPr/>
            </a:pPr>
            <a:r>
              <a:rPr lang="en-US" altLang="zh-TW"/>
              <a:t>University of North Carolina at Chapel Hill</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新細明體" charset="-120"/>
              </a:defRPr>
            </a:lvl1pPr>
          </a:lstStyle>
          <a:p>
            <a:pPr>
              <a:defRPr/>
            </a:pPr>
            <a:fld id="{32BCC05A-D940-4D10-BCE0-6009106617B0}" type="slidenum">
              <a:rPr lang="zh-TW" altLang="en-US"/>
              <a:pPr>
                <a:defRPr/>
              </a:pPr>
              <a:t>‹#›</a:t>
            </a:fld>
            <a:endParaRPr lang="en-US" altLang="zh-TW"/>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file:///L:\projects\tawaf\paper\tawaf02.wmv"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685800" y="1752600"/>
            <a:ext cx="7772400" cy="1143000"/>
          </a:xfrm>
        </p:spPr>
        <p:txBody>
          <a:bodyPr/>
          <a:lstStyle/>
          <a:p>
            <a:pPr eaLnBrk="1" hangingPunct="1"/>
            <a:r>
              <a:rPr lang="en-US" altLang="zh-TW" smtClean="0">
                <a:ea typeface="新細明體" charset="-120"/>
              </a:rPr>
              <a:t>Virtual Tawaf:</a:t>
            </a:r>
            <a:br>
              <a:rPr lang="en-US" altLang="zh-TW" smtClean="0">
                <a:ea typeface="新細明體" charset="-120"/>
              </a:rPr>
            </a:br>
            <a:r>
              <a:rPr lang="en-US" altLang="zh-TW" sz="2800" smtClean="0">
                <a:ea typeface="新細明體" charset="-120"/>
              </a:rPr>
              <a:t>A Case Study in Simulating the Behavior of </a:t>
            </a:r>
            <a:br>
              <a:rPr lang="en-US" altLang="zh-TW" sz="2800" smtClean="0">
                <a:ea typeface="新細明體" charset="-120"/>
              </a:rPr>
            </a:br>
            <a:r>
              <a:rPr lang="en-US" altLang="zh-TW" sz="2800" smtClean="0">
                <a:ea typeface="新細明體" charset="-120"/>
              </a:rPr>
              <a:t>Dense, Heterogeneous Crowds</a:t>
            </a:r>
          </a:p>
        </p:txBody>
      </p:sp>
      <p:sp>
        <p:nvSpPr>
          <p:cNvPr id="2052" name="Rectangle 3"/>
          <p:cNvSpPr>
            <a:spLocks noGrp="1" noChangeArrowheads="1"/>
          </p:cNvSpPr>
          <p:nvPr>
            <p:ph type="subTitle" idx="1"/>
          </p:nvPr>
        </p:nvSpPr>
        <p:spPr>
          <a:xfrm>
            <a:off x="685800" y="4038600"/>
            <a:ext cx="7772400" cy="609600"/>
          </a:xfrm>
        </p:spPr>
        <p:txBody>
          <a:bodyPr/>
          <a:lstStyle/>
          <a:p>
            <a:pPr eaLnBrk="1" hangingPunct="1"/>
            <a:r>
              <a:rPr lang="en-US" altLang="zh-TW" sz="2200" smtClean="0">
                <a:ea typeface="新細明體" charset="-120"/>
              </a:rPr>
              <a:t>Sean Curtis</a:t>
            </a:r>
            <a:r>
              <a:rPr lang="en-US" altLang="zh-TW" sz="2200" baseline="30000" smtClean="0">
                <a:ea typeface="新細明體" charset="-120"/>
              </a:rPr>
              <a:t>1</a:t>
            </a:r>
            <a:r>
              <a:rPr lang="en-US" altLang="zh-TW" sz="2200" smtClean="0">
                <a:ea typeface="新細明體" charset="-120"/>
              </a:rPr>
              <a:t>, Stephen J. Guy</a:t>
            </a:r>
            <a:r>
              <a:rPr lang="en-US" altLang="zh-TW" sz="2200" baseline="30000" smtClean="0">
                <a:ea typeface="新細明體" charset="-120"/>
              </a:rPr>
              <a:t>1</a:t>
            </a:r>
            <a:r>
              <a:rPr lang="en-US" altLang="zh-TW" sz="2200" smtClean="0">
                <a:ea typeface="新細明體" charset="-120"/>
              </a:rPr>
              <a:t>, Basim Zafar</a:t>
            </a:r>
            <a:r>
              <a:rPr lang="en-US" altLang="zh-TW" sz="2200" baseline="30000" smtClean="0">
                <a:ea typeface="新細明體" charset="-120"/>
              </a:rPr>
              <a:t>2</a:t>
            </a:r>
            <a:r>
              <a:rPr lang="en-US" altLang="zh-TW" sz="2200" smtClean="0">
                <a:ea typeface="新細明體" charset="-120"/>
              </a:rPr>
              <a:t> and Dinesh Manocha</a:t>
            </a:r>
            <a:r>
              <a:rPr lang="en-US" altLang="zh-TW" sz="2200" baseline="30000" smtClean="0">
                <a:ea typeface="新細明體" charset="-120"/>
              </a:rPr>
              <a:t>1</a:t>
            </a:r>
          </a:p>
        </p:txBody>
      </p:sp>
      <p:sp>
        <p:nvSpPr>
          <p:cNvPr id="2054" name="Text Box 6"/>
          <p:cNvSpPr txBox="1">
            <a:spLocks noChangeArrowheads="1"/>
          </p:cNvSpPr>
          <p:nvPr/>
        </p:nvSpPr>
        <p:spPr bwMode="auto">
          <a:xfrm>
            <a:off x="457200" y="5853113"/>
            <a:ext cx="8382000" cy="703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1600" baseline="30000"/>
              <a:t>1</a:t>
            </a:r>
            <a:r>
              <a:rPr lang="en-US" sz="1600"/>
              <a:t> University of North Carolina at Chapel Hill</a:t>
            </a:r>
          </a:p>
          <a:p>
            <a:pPr>
              <a:spcBef>
                <a:spcPct val="50000"/>
              </a:spcBef>
            </a:pPr>
            <a:r>
              <a:rPr lang="en-US" sz="1600" baseline="30000"/>
              <a:t>2</a:t>
            </a:r>
            <a:r>
              <a:rPr lang="en-US" sz="1600"/>
              <a:t> Hajj Research Institute, Umm Al-Qura University</a:t>
            </a:r>
          </a:p>
        </p:txBody>
      </p:sp>
    </p:spTree>
  </p:cSld>
  <p:clrMapOvr>
    <a:masterClrMapping/>
  </p:clrMapOvr>
  <p:transition advTm="14171"/>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idx="4294967295"/>
          </p:nvPr>
        </p:nvSpPr>
        <p:spPr/>
        <p:txBody>
          <a:bodyPr/>
          <a:lstStyle/>
          <a:p>
            <a:pPr eaLnBrk="1" hangingPunct="1"/>
            <a:r>
              <a:rPr lang="en-US" smtClean="0"/>
              <a:t>Tawaf Simulation</a:t>
            </a:r>
          </a:p>
        </p:txBody>
      </p:sp>
      <p:sp>
        <p:nvSpPr>
          <p:cNvPr id="165891" name="Content Placeholder 2"/>
          <p:cNvSpPr>
            <a:spLocks noGrp="1"/>
          </p:cNvSpPr>
          <p:nvPr>
            <p:ph idx="4294967295"/>
          </p:nvPr>
        </p:nvSpPr>
        <p:spPr/>
        <p:txBody>
          <a:bodyPr/>
          <a:lstStyle/>
          <a:p>
            <a:pPr eaLnBrk="1" hangingPunct="1"/>
            <a:r>
              <a:rPr lang="en-US" smtClean="0"/>
              <a:t>Zainuddin et al. 2009</a:t>
            </a:r>
          </a:p>
          <a:p>
            <a:pPr lvl="1" eaLnBrk="1" hangingPunct="1"/>
            <a:r>
              <a:rPr lang="en-US" smtClean="0"/>
              <a:t>Used tool SimWalk to perform force-based simulation of 1000 agents.</a:t>
            </a:r>
          </a:p>
          <a:p>
            <a:pPr eaLnBrk="1" hangingPunct="1"/>
            <a:r>
              <a:rPr lang="en-US" smtClean="0"/>
              <a:t>Mulyana &amp; Gunawam 2010</a:t>
            </a:r>
          </a:p>
          <a:p>
            <a:pPr lvl="1" eaLnBrk="1" hangingPunct="1"/>
            <a:r>
              <a:rPr lang="en-US" smtClean="0"/>
              <a:t>The Hajj in general with a 500-agent Tawaf simulation.</a:t>
            </a:r>
          </a:p>
          <a:p>
            <a:r>
              <a:rPr lang="en-US" smtClean="0"/>
              <a:t>Sarmady et al. 2010</a:t>
            </a:r>
          </a:p>
          <a:p>
            <a:pPr lvl="1"/>
            <a:r>
              <a:rPr lang="en-US" smtClean="0"/>
              <a:t>Used CA to simulate up to 15,000 agents.</a:t>
            </a:r>
          </a:p>
        </p:txBody>
      </p:sp>
      <p:sp>
        <p:nvSpPr>
          <p:cNvPr id="165892" name="Footer Placeholder 4"/>
          <p:cNvSpPr txBox="1">
            <a:spLocks noGrp="1"/>
          </p:cNvSpPr>
          <p:nvPr/>
        </p:nvSpPr>
        <p:spPr bwMode="auto">
          <a:xfrm>
            <a:off x="685800" y="6248400"/>
            <a:ext cx="3657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ltLang="zh-TW" sz="1400">
                <a:ea typeface="新細明體" charset="-120"/>
              </a:rPr>
              <a:t>University of North Carolina at Chapel Hill</a:t>
            </a:r>
          </a:p>
        </p:txBody>
      </p:sp>
      <p:sp>
        <p:nvSpPr>
          <p:cNvPr id="165893"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531DE285-07BE-4D22-BDE8-8728A3797B7A}" type="slidenum">
              <a:rPr lang="zh-TW" altLang="en-US" sz="1400">
                <a:ea typeface="新細明體" charset="-120"/>
              </a:rPr>
              <a:pPr algn="r" eaLnBrk="1" hangingPunct="1"/>
              <a:t>10</a:t>
            </a:fld>
            <a:endParaRPr lang="en-US" altLang="zh-TW" sz="1400">
              <a:ea typeface="新細明體" charset="-12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idx="4294967295"/>
          </p:nvPr>
        </p:nvSpPr>
        <p:spPr/>
        <p:txBody>
          <a:bodyPr/>
          <a:lstStyle/>
          <a:p>
            <a:pPr eaLnBrk="1" hangingPunct="1"/>
            <a:r>
              <a:rPr lang="en-US" dirty="0" smtClean="0"/>
              <a:t>Crowd “Behavior”</a:t>
            </a:r>
          </a:p>
        </p:txBody>
      </p:sp>
      <p:sp>
        <p:nvSpPr>
          <p:cNvPr id="120835" name="Content Placeholder 2"/>
          <p:cNvSpPr>
            <a:spLocks noGrp="1"/>
          </p:cNvSpPr>
          <p:nvPr>
            <p:ph idx="4294967295"/>
          </p:nvPr>
        </p:nvSpPr>
        <p:spPr/>
        <p:txBody>
          <a:bodyPr/>
          <a:lstStyle/>
          <a:p>
            <a:pPr eaLnBrk="1" hangingPunct="1"/>
            <a:r>
              <a:rPr lang="en-US" dirty="0" smtClean="0"/>
              <a:t>Narrow band of human behavior.</a:t>
            </a:r>
          </a:p>
          <a:p>
            <a:pPr lvl="1" eaLnBrk="1" hangingPunct="1"/>
            <a:r>
              <a:rPr lang="en-US" dirty="0" smtClean="0"/>
              <a:t>Which individual behaviors most impact</a:t>
            </a:r>
            <a:r>
              <a:rPr lang="en-US" dirty="0" smtClean="0">
                <a:sym typeface="Wingdings" pitchFamily="2" charset="2"/>
              </a:rPr>
              <a:t> aggregate crowd motion?</a:t>
            </a:r>
          </a:p>
          <a:p>
            <a:pPr eaLnBrk="1" hangingPunct="1"/>
            <a:r>
              <a:rPr lang="en-US" dirty="0" smtClean="0"/>
              <a:t>Two questions:</a:t>
            </a:r>
          </a:p>
          <a:p>
            <a:pPr lvl="1" eaLnBrk="1" hangingPunct="1"/>
            <a:r>
              <a:rPr lang="en-US" dirty="0" smtClean="0"/>
              <a:t>Where does a person want to be?</a:t>
            </a:r>
          </a:p>
          <a:p>
            <a:pPr lvl="1" eaLnBrk="1" hangingPunct="1"/>
            <a:r>
              <a:rPr lang="en-US" dirty="0" smtClean="0"/>
              <a:t>How does that person share space in achieving that goal?</a:t>
            </a:r>
          </a:p>
        </p:txBody>
      </p:sp>
      <p:sp>
        <p:nvSpPr>
          <p:cNvPr id="120836" name="Footer Placeholder 4"/>
          <p:cNvSpPr txBox="1">
            <a:spLocks noGrp="1"/>
          </p:cNvSpPr>
          <p:nvPr/>
        </p:nvSpPr>
        <p:spPr bwMode="auto">
          <a:xfrm>
            <a:off x="685800" y="6248400"/>
            <a:ext cx="3657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ltLang="zh-TW" sz="1400">
                <a:ea typeface="新細明體" charset="-120"/>
              </a:rPr>
              <a:t>University of North Carolina at Chapel Hill</a:t>
            </a:r>
          </a:p>
        </p:txBody>
      </p:sp>
      <p:sp>
        <p:nvSpPr>
          <p:cNvPr id="120837"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4BD29FBB-D433-43EA-8A3D-D0161749A793}" type="slidenum">
              <a:rPr lang="zh-TW" altLang="en-US" sz="1400">
                <a:ea typeface="新細明體" charset="-120"/>
              </a:rPr>
              <a:pPr algn="r" eaLnBrk="1" hangingPunct="1"/>
              <a:t>11</a:t>
            </a:fld>
            <a:endParaRPr lang="en-US" altLang="zh-TW" sz="1400">
              <a:ea typeface="新細明體" charset="-120"/>
            </a:endParaRPr>
          </a:p>
        </p:txBody>
      </p:sp>
    </p:spTree>
    <p:extLst>
      <p:ext uri="{BB962C8B-B14F-4D97-AF65-F5344CB8AC3E}">
        <p14:creationId xmlns:p14="http://schemas.microsoft.com/office/powerpoint/2010/main" xmlns="" val="149678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08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8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08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08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idx="4294967295"/>
          </p:nvPr>
        </p:nvSpPr>
        <p:spPr/>
        <p:txBody>
          <a:bodyPr/>
          <a:lstStyle/>
          <a:p>
            <a:pPr eaLnBrk="1" hangingPunct="1"/>
            <a:r>
              <a:rPr lang="en-US" dirty="0" smtClean="0"/>
              <a:t>Crowd “Behavior”</a:t>
            </a:r>
          </a:p>
        </p:txBody>
      </p:sp>
      <p:sp>
        <p:nvSpPr>
          <p:cNvPr id="120835" name="Content Placeholder 2"/>
          <p:cNvSpPr>
            <a:spLocks noGrp="1"/>
          </p:cNvSpPr>
          <p:nvPr>
            <p:ph idx="4294967295"/>
          </p:nvPr>
        </p:nvSpPr>
        <p:spPr/>
        <p:txBody>
          <a:bodyPr/>
          <a:lstStyle/>
          <a:p>
            <a:pPr eaLnBrk="1" hangingPunct="1"/>
            <a:r>
              <a:rPr lang="en-US" sz="2800" dirty="0" smtClean="0"/>
              <a:t>Social Force example.</a:t>
            </a:r>
          </a:p>
          <a:p>
            <a:pPr eaLnBrk="1" hangingPunct="1"/>
            <a:r>
              <a:rPr lang="en-US" sz="2800" dirty="0" smtClean="0"/>
              <a:t>Where does a person want to be?</a:t>
            </a:r>
          </a:p>
          <a:p>
            <a:pPr lvl="1" eaLnBrk="1" hangingPunct="1"/>
            <a:r>
              <a:rPr lang="en-US" sz="2400" dirty="0" smtClean="0"/>
              <a:t>Maps naturally to the concept of “preferred velocity”.</a:t>
            </a:r>
          </a:p>
          <a:p>
            <a:pPr eaLnBrk="1" hangingPunct="1"/>
            <a:r>
              <a:rPr lang="en-US" sz="2800" dirty="0" smtClean="0"/>
              <a:t>How does that person share space in achieving that goal?</a:t>
            </a:r>
          </a:p>
          <a:p>
            <a:pPr lvl="1" eaLnBrk="1" hangingPunct="1"/>
            <a:r>
              <a:rPr lang="en-US" sz="2400" dirty="0" smtClean="0"/>
              <a:t>In social forces:</a:t>
            </a:r>
          </a:p>
          <a:p>
            <a:pPr lvl="2" eaLnBrk="1" hangingPunct="1"/>
            <a:r>
              <a:rPr lang="en-US" sz="2000" dirty="0" smtClean="0"/>
              <a:t>Strength of repulsive force = ability to impart will on others.</a:t>
            </a:r>
          </a:p>
          <a:p>
            <a:pPr lvl="2" eaLnBrk="1" hangingPunct="1"/>
            <a:r>
              <a:rPr lang="en-US" sz="2000" dirty="0" smtClean="0"/>
              <a:t>Mass = sensitivity to others.</a:t>
            </a:r>
          </a:p>
        </p:txBody>
      </p:sp>
      <p:sp>
        <p:nvSpPr>
          <p:cNvPr id="120836" name="Footer Placeholder 4"/>
          <p:cNvSpPr txBox="1">
            <a:spLocks noGrp="1"/>
          </p:cNvSpPr>
          <p:nvPr/>
        </p:nvSpPr>
        <p:spPr bwMode="auto">
          <a:xfrm>
            <a:off x="685800" y="6248400"/>
            <a:ext cx="3657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ltLang="zh-TW" sz="1400">
                <a:ea typeface="新細明體" charset="-120"/>
              </a:rPr>
              <a:t>University of North Carolina at Chapel Hill</a:t>
            </a:r>
          </a:p>
        </p:txBody>
      </p:sp>
      <p:sp>
        <p:nvSpPr>
          <p:cNvPr id="120837"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4BD29FBB-D433-43EA-8A3D-D0161749A793}" type="slidenum">
              <a:rPr lang="zh-TW" altLang="en-US" sz="1400">
                <a:ea typeface="新細明體" charset="-120"/>
              </a:rPr>
              <a:pPr algn="r" eaLnBrk="1" hangingPunct="1"/>
              <a:t>12</a:t>
            </a:fld>
            <a:endParaRPr lang="en-US" altLang="zh-TW" sz="1400">
              <a:ea typeface="新細明體" charset="-120"/>
            </a:endParaRPr>
          </a:p>
        </p:txBody>
      </p:sp>
    </p:spTree>
    <p:extLst>
      <p:ext uri="{BB962C8B-B14F-4D97-AF65-F5344CB8AC3E}">
        <p14:creationId xmlns:p14="http://schemas.microsoft.com/office/powerpoint/2010/main" xmlns="" val="228397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8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83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083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083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083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08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idx="4294967295"/>
          </p:nvPr>
        </p:nvSpPr>
        <p:spPr/>
        <p:txBody>
          <a:bodyPr/>
          <a:lstStyle/>
          <a:p>
            <a:pPr eaLnBrk="1" hangingPunct="1"/>
            <a:r>
              <a:rPr lang="en-US" smtClean="0"/>
              <a:t>System Overview</a:t>
            </a:r>
          </a:p>
        </p:txBody>
      </p:sp>
      <p:sp>
        <p:nvSpPr>
          <p:cNvPr id="131075" name="Content Placeholder 2"/>
          <p:cNvSpPr>
            <a:spLocks noGrp="1"/>
          </p:cNvSpPr>
          <p:nvPr>
            <p:ph idx="4294967295"/>
          </p:nvPr>
        </p:nvSpPr>
        <p:spPr/>
        <p:txBody>
          <a:bodyPr/>
          <a:lstStyle/>
          <a:p>
            <a:pPr eaLnBrk="1" hangingPunct="1"/>
            <a:r>
              <a:rPr lang="en-US" dirty="0" smtClean="0"/>
              <a:t>Behavior module determines the intent of each agent.</a:t>
            </a:r>
          </a:p>
          <a:p>
            <a:pPr lvl="1" eaLnBrk="1" hangingPunct="1"/>
            <a:r>
              <a:rPr lang="en-US" dirty="0" smtClean="0"/>
              <a:t>Modeled with a finite state machine (FSM).</a:t>
            </a:r>
          </a:p>
          <a:p>
            <a:pPr lvl="1" eaLnBrk="1" hangingPunct="1"/>
            <a:r>
              <a:rPr lang="en-US" dirty="0" smtClean="0"/>
              <a:t>Similar approaches used by </a:t>
            </a:r>
            <a:r>
              <a:rPr lang="en-US" dirty="0" err="1" smtClean="0"/>
              <a:t>Bandini</a:t>
            </a:r>
            <a:r>
              <a:rPr lang="en-US" dirty="0" smtClean="0"/>
              <a:t> et al. 2006, </a:t>
            </a:r>
            <a:r>
              <a:rPr lang="en-US" dirty="0" err="1" smtClean="0"/>
              <a:t>Sarmady</a:t>
            </a:r>
            <a:r>
              <a:rPr lang="en-US" dirty="0" smtClean="0"/>
              <a:t> et al. 2010, etc.</a:t>
            </a:r>
          </a:p>
          <a:p>
            <a:pPr eaLnBrk="1" hangingPunct="1"/>
            <a:r>
              <a:rPr lang="en-US" dirty="0" smtClean="0"/>
              <a:t>Local navigation realizes the intent.</a:t>
            </a:r>
          </a:p>
          <a:p>
            <a:pPr lvl="1" eaLnBrk="1" hangingPunct="1"/>
            <a:r>
              <a:rPr lang="en-US" dirty="0" smtClean="0"/>
              <a:t>Computes velocity that best satisfies intent subject to constraints.</a:t>
            </a:r>
          </a:p>
        </p:txBody>
      </p:sp>
      <p:sp>
        <p:nvSpPr>
          <p:cNvPr id="131076" name="Footer Placeholder 4"/>
          <p:cNvSpPr txBox="1">
            <a:spLocks noGrp="1"/>
          </p:cNvSpPr>
          <p:nvPr/>
        </p:nvSpPr>
        <p:spPr bwMode="auto">
          <a:xfrm>
            <a:off x="685800" y="6248400"/>
            <a:ext cx="3657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ltLang="zh-TW" sz="1400">
                <a:ea typeface="新細明體" charset="-120"/>
              </a:rPr>
              <a:t>University of North Carolina at Chapel Hill</a:t>
            </a:r>
          </a:p>
        </p:txBody>
      </p:sp>
      <p:sp>
        <p:nvSpPr>
          <p:cNvPr id="131077"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97F2CC81-154E-457D-96CC-683B0DFEE952}" type="slidenum">
              <a:rPr lang="zh-TW" altLang="en-US" sz="1400">
                <a:ea typeface="新細明體" charset="-120"/>
              </a:rPr>
              <a:pPr algn="r" eaLnBrk="1" hangingPunct="1"/>
              <a:t>13</a:t>
            </a:fld>
            <a:endParaRPr lang="en-US" altLang="zh-TW" sz="1400">
              <a:ea typeface="新細明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107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1075">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3107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310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p:cNvSpPr>
            <a:spLocks noGrp="1"/>
          </p:cNvSpPr>
          <p:nvPr>
            <p:ph type="title" idx="4294967295"/>
          </p:nvPr>
        </p:nvSpPr>
        <p:spPr/>
        <p:txBody>
          <a:bodyPr/>
          <a:lstStyle/>
          <a:p>
            <a:pPr eaLnBrk="1" hangingPunct="1"/>
            <a:r>
              <a:rPr lang="en-US" smtClean="0"/>
              <a:t>System Overview</a:t>
            </a:r>
          </a:p>
        </p:txBody>
      </p:sp>
      <p:sp>
        <p:nvSpPr>
          <p:cNvPr id="184324" name="Footer Placeholder 4"/>
          <p:cNvSpPr txBox="1">
            <a:spLocks noGrp="1"/>
          </p:cNvSpPr>
          <p:nvPr/>
        </p:nvSpPr>
        <p:spPr bwMode="auto">
          <a:xfrm>
            <a:off x="685800" y="6248400"/>
            <a:ext cx="3657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ltLang="zh-TW" sz="1400">
                <a:ea typeface="新細明體" charset="-120"/>
              </a:rPr>
              <a:t>University of North Carolina at Chapel Hill</a:t>
            </a:r>
          </a:p>
        </p:txBody>
      </p:sp>
      <p:sp>
        <p:nvSpPr>
          <p:cNvPr id="184325"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4920DB51-9F26-49C2-ADFF-F95352701EC0}" type="slidenum">
              <a:rPr lang="zh-TW" altLang="en-US" sz="1400">
                <a:ea typeface="新細明體" charset="-120"/>
              </a:rPr>
              <a:pPr algn="r" eaLnBrk="1" hangingPunct="1"/>
              <a:t>14</a:t>
            </a:fld>
            <a:endParaRPr lang="en-US" altLang="zh-TW" sz="1400">
              <a:ea typeface="新細明體" charset="-120"/>
            </a:endParaRPr>
          </a:p>
        </p:txBody>
      </p:sp>
      <p:sp>
        <p:nvSpPr>
          <p:cNvPr id="184326" name="AutoShape 6"/>
          <p:cNvSpPr>
            <a:spLocks noChangeArrowheads="1"/>
          </p:cNvSpPr>
          <p:nvPr/>
        </p:nvSpPr>
        <p:spPr bwMode="auto">
          <a:xfrm>
            <a:off x="609600" y="3276600"/>
            <a:ext cx="3048000" cy="685800"/>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xmlns="">
                <a:solidFill>
                  <a:srgbClr val="111147"/>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4327" name="Text Box 7"/>
          <p:cNvSpPr txBox="1">
            <a:spLocks noChangeArrowheads="1"/>
          </p:cNvSpPr>
          <p:nvPr/>
        </p:nvSpPr>
        <p:spPr bwMode="auto">
          <a:xfrm>
            <a:off x="685800" y="33528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Behavior FSM</a:t>
            </a:r>
          </a:p>
        </p:txBody>
      </p:sp>
      <p:grpSp>
        <p:nvGrpSpPr>
          <p:cNvPr id="184341" name="Group 21"/>
          <p:cNvGrpSpPr>
            <a:grpSpLocks/>
          </p:cNvGrpSpPr>
          <p:nvPr/>
        </p:nvGrpSpPr>
        <p:grpSpPr bwMode="auto">
          <a:xfrm>
            <a:off x="5257800" y="3276600"/>
            <a:ext cx="3048000" cy="685800"/>
            <a:chOff x="3312" y="2064"/>
            <a:chExt cx="1920" cy="432"/>
          </a:xfrm>
        </p:grpSpPr>
        <p:sp>
          <p:nvSpPr>
            <p:cNvPr id="184328" name="AutoShape 8"/>
            <p:cNvSpPr>
              <a:spLocks noChangeArrowheads="1"/>
            </p:cNvSpPr>
            <p:nvPr/>
          </p:nvSpPr>
          <p:spPr bwMode="auto">
            <a:xfrm>
              <a:off x="3312" y="2064"/>
              <a:ext cx="1920" cy="432"/>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4329" name="Text Box 9"/>
            <p:cNvSpPr txBox="1">
              <a:spLocks noChangeArrowheads="1"/>
            </p:cNvSpPr>
            <p:nvPr/>
          </p:nvSpPr>
          <p:spPr bwMode="auto">
            <a:xfrm>
              <a:off x="3456" y="2112"/>
              <a:ext cx="163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Local Navigation</a:t>
              </a:r>
            </a:p>
          </p:txBody>
        </p:sp>
      </p:grpSp>
      <p:grpSp>
        <p:nvGrpSpPr>
          <p:cNvPr id="184342" name="Group 22"/>
          <p:cNvGrpSpPr>
            <a:grpSpLocks/>
          </p:cNvGrpSpPr>
          <p:nvPr/>
        </p:nvGrpSpPr>
        <p:grpSpPr bwMode="auto">
          <a:xfrm>
            <a:off x="2133600" y="2057400"/>
            <a:ext cx="4572000" cy="1219200"/>
            <a:chOff x="1344" y="1296"/>
            <a:chExt cx="2880" cy="768"/>
          </a:xfrm>
        </p:grpSpPr>
        <p:grpSp>
          <p:nvGrpSpPr>
            <p:cNvPr id="184339" name="Group 19"/>
            <p:cNvGrpSpPr>
              <a:grpSpLocks/>
            </p:cNvGrpSpPr>
            <p:nvPr/>
          </p:nvGrpSpPr>
          <p:grpSpPr bwMode="auto">
            <a:xfrm>
              <a:off x="1344" y="1632"/>
              <a:ext cx="2880" cy="432"/>
              <a:chOff x="1344" y="1632"/>
              <a:chExt cx="2880" cy="432"/>
            </a:xfrm>
          </p:grpSpPr>
          <p:sp>
            <p:nvSpPr>
              <p:cNvPr id="184333" name="Line 13"/>
              <p:cNvSpPr>
                <a:spLocks noChangeShapeType="1"/>
              </p:cNvSpPr>
              <p:nvPr/>
            </p:nvSpPr>
            <p:spPr bwMode="auto">
              <a:xfrm>
                <a:off x="4224" y="1632"/>
                <a:ext cx="0" cy="43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84334" name="Line 14"/>
              <p:cNvSpPr>
                <a:spLocks noChangeShapeType="1"/>
              </p:cNvSpPr>
              <p:nvPr/>
            </p:nvSpPr>
            <p:spPr bwMode="auto">
              <a:xfrm>
                <a:off x="1344" y="1632"/>
                <a:ext cx="288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84335" name="Line 15"/>
              <p:cNvSpPr>
                <a:spLocks noChangeShapeType="1"/>
              </p:cNvSpPr>
              <p:nvPr/>
            </p:nvSpPr>
            <p:spPr bwMode="auto">
              <a:xfrm>
                <a:off x="1344" y="1632"/>
                <a:ext cx="0" cy="432"/>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sp>
          <p:nvSpPr>
            <p:cNvPr id="184336" name="Text Box 16"/>
            <p:cNvSpPr txBox="1">
              <a:spLocks noChangeArrowheads="1"/>
            </p:cNvSpPr>
            <p:nvPr/>
          </p:nvSpPr>
          <p:spPr bwMode="auto">
            <a:xfrm>
              <a:off x="1920" y="1296"/>
              <a:ext cx="182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Agent State</a:t>
              </a:r>
            </a:p>
          </p:txBody>
        </p:sp>
      </p:grpSp>
      <p:grpSp>
        <p:nvGrpSpPr>
          <p:cNvPr id="184343" name="Group 23"/>
          <p:cNvGrpSpPr>
            <a:grpSpLocks/>
          </p:cNvGrpSpPr>
          <p:nvPr/>
        </p:nvGrpSpPr>
        <p:grpSpPr bwMode="auto">
          <a:xfrm>
            <a:off x="2133600" y="3962400"/>
            <a:ext cx="4572000" cy="914400"/>
            <a:chOff x="1344" y="2496"/>
            <a:chExt cx="2880" cy="576"/>
          </a:xfrm>
        </p:grpSpPr>
        <p:grpSp>
          <p:nvGrpSpPr>
            <p:cNvPr id="184338" name="Group 18"/>
            <p:cNvGrpSpPr>
              <a:grpSpLocks/>
            </p:cNvGrpSpPr>
            <p:nvPr/>
          </p:nvGrpSpPr>
          <p:grpSpPr bwMode="auto">
            <a:xfrm>
              <a:off x="1344" y="2496"/>
              <a:ext cx="2880" cy="576"/>
              <a:chOff x="1344" y="2496"/>
              <a:chExt cx="2880" cy="576"/>
            </a:xfrm>
          </p:grpSpPr>
          <p:sp>
            <p:nvSpPr>
              <p:cNvPr id="184330" name="Line 10"/>
              <p:cNvSpPr>
                <a:spLocks noChangeShapeType="1"/>
              </p:cNvSpPr>
              <p:nvPr/>
            </p:nvSpPr>
            <p:spPr bwMode="auto">
              <a:xfrm>
                <a:off x="1344" y="2496"/>
                <a:ext cx="0" cy="57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84331" name="Line 11"/>
              <p:cNvSpPr>
                <a:spLocks noChangeShapeType="1"/>
              </p:cNvSpPr>
              <p:nvPr/>
            </p:nvSpPr>
            <p:spPr bwMode="auto">
              <a:xfrm>
                <a:off x="1344" y="3072"/>
                <a:ext cx="288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84332" name="Line 12"/>
              <p:cNvSpPr>
                <a:spLocks noChangeShapeType="1"/>
              </p:cNvSpPr>
              <p:nvPr/>
            </p:nvSpPr>
            <p:spPr bwMode="auto">
              <a:xfrm flipV="1">
                <a:off x="4224" y="2496"/>
                <a:ext cx="0" cy="576"/>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sp>
          <p:nvSpPr>
            <p:cNvPr id="184337" name="Text Box 17"/>
            <p:cNvSpPr txBox="1">
              <a:spLocks noChangeArrowheads="1"/>
            </p:cNvSpPr>
            <p:nvPr/>
          </p:nvSpPr>
          <p:spPr bwMode="auto">
            <a:xfrm>
              <a:off x="1344" y="2736"/>
              <a:ext cx="2880"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Intent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idx="4294967295"/>
          </p:nvPr>
        </p:nvSpPr>
        <p:spPr/>
        <p:txBody>
          <a:bodyPr/>
          <a:lstStyle/>
          <a:p>
            <a:pPr eaLnBrk="1" hangingPunct="1"/>
            <a:r>
              <a:rPr lang="en-US" smtClean="0"/>
              <a:t>System Overview</a:t>
            </a:r>
          </a:p>
        </p:txBody>
      </p:sp>
      <p:sp>
        <p:nvSpPr>
          <p:cNvPr id="135171" name="Content Placeholder 2"/>
          <p:cNvSpPr>
            <a:spLocks noGrp="1"/>
          </p:cNvSpPr>
          <p:nvPr>
            <p:ph idx="4294967295"/>
          </p:nvPr>
        </p:nvSpPr>
        <p:spPr/>
        <p:txBody>
          <a:bodyPr/>
          <a:lstStyle/>
          <a:p>
            <a:pPr eaLnBrk="1" hangingPunct="1"/>
            <a:r>
              <a:rPr lang="en-US" dirty="0" smtClean="0"/>
              <a:t>A behavior/intent is determined by a node in a FSM.</a:t>
            </a:r>
          </a:p>
          <a:p>
            <a:pPr eaLnBrk="1" hangingPunct="1"/>
            <a:r>
              <a:rPr lang="en-US" dirty="0" smtClean="0"/>
              <a:t>States define:</a:t>
            </a:r>
          </a:p>
          <a:p>
            <a:pPr lvl="1" eaLnBrk="1" hangingPunct="1"/>
            <a:r>
              <a:rPr lang="en-US" dirty="0" smtClean="0"/>
              <a:t>Preferred velocity</a:t>
            </a:r>
          </a:p>
          <a:p>
            <a:pPr lvl="1" eaLnBrk="1" hangingPunct="1"/>
            <a:r>
              <a:rPr lang="en-US" dirty="0" smtClean="0"/>
              <a:t>Local navigation parameters (how agents share space.)</a:t>
            </a:r>
          </a:p>
          <a:p>
            <a:pPr eaLnBrk="1" hangingPunct="1"/>
            <a:endParaRPr lang="en-US" dirty="0" smtClean="0"/>
          </a:p>
        </p:txBody>
      </p:sp>
      <p:sp>
        <p:nvSpPr>
          <p:cNvPr id="135172" name="Footer Placeholder 4"/>
          <p:cNvSpPr txBox="1">
            <a:spLocks noGrp="1"/>
          </p:cNvSpPr>
          <p:nvPr/>
        </p:nvSpPr>
        <p:spPr bwMode="auto">
          <a:xfrm>
            <a:off x="685800" y="6248400"/>
            <a:ext cx="3657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ltLang="zh-TW" sz="1400">
                <a:ea typeface="新細明體" charset="-120"/>
              </a:rPr>
              <a:t>University of North Carolina at Chapel Hill</a:t>
            </a:r>
          </a:p>
        </p:txBody>
      </p:sp>
      <p:sp>
        <p:nvSpPr>
          <p:cNvPr id="135173"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ACEA6457-6BC4-4A28-9918-318C0B2FFE15}" type="slidenum">
              <a:rPr lang="zh-TW" altLang="en-US" sz="1400">
                <a:ea typeface="新細明體" charset="-120"/>
              </a:rPr>
              <a:pPr algn="r" eaLnBrk="1" hangingPunct="1"/>
              <a:t>15</a:t>
            </a:fld>
            <a:endParaRPr lang="en-US" altLang="zh-TW" sz="1400">
              <a:ea typeface="新細明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17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517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5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idx="4294967295"/>
          </p:nvPr>
        </p:nvSpPr>
        <p:spPr/>
        <p:txBody>
          <a:bodyPr/>
          <a:lstStyle/>
          <a:p>
            <a:pPr eaLnBrk="1" hangingPunct="1"/>
            <a:r>
              <a:rPr lang="en-US" smtClean="0"/>
              <a:t>System Overview</a:t>
            </a:r>
          </a:p>
        </p:txBody>
      </p:sp>
      <p:sp>
        <p:nvSpPr>
          <p:cNvPr id="141315" name="Content Placeholder 2"/>
          <p:cNvSpPr>
            <a:spLocks noGrp="1"/>
          </p:cNvSpPr>
          <p:nvPr>
            <p:ph idx="4294967295"/>
          </p:nvPr>
        </p:nvSpPr>
        <p:spPr/>
        <p:txBody>
          <a:bodyPr/>
          <a:lstStyle/>
          <a:p>
            <a:pPr eaLnBrk="1" hangingPunct="1"/>
            <a:r>
              <a:rPr lang="en-US" dirty="0" smtClean="0"/>
              <a:t>Local Navigation</a:t>
            </a:r>
          </a:p>
          <a:p>
            <a:pPr lvl="1" eaLnBrk="1" hangingPunct="1"/>
            <a:r>
              <a:rPr lang="en-US" dirty="0" smtClean="0"/>
              <a:t>We’ve selected Reciprocal Velocity Obstacles (RVO) as the local navigation module.</a:t>
            </a:r>
          </a:p>
          <a:p>
            <a:pPr lvl="1" eaLnBrk="1" hangingPunct="1"/>
            <a:r>
              <a:rPr lang="en-US" dirty="0" smtClean="0"/>
              <a:t>Why RVO? </a:t>
            </a:r>
          </a:p>
        </p:txBody>
      </p:sp>
      <p:sp>
        <p:nvSpPr>
          <p:cNvPr id="141316" name="Footer Placeholder 4"/>
          <p:cNvSpPr txBox="1">
            <a:spLocks noGrp="1"/>
          </p:cNvSpPr>
          <p:nvPr/>
        </p:nvSpPr>
        <p:spPr bwMode="auto">
          <a:xfrm>
            <a:off x="685800" y="6248400"/>
            <a:ext cx="3657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ltLang="zh-TW" sz="1400">
                <a:ea typeface="新細明體" charset="-120"/>
              </a:rPr>
              <a:t>University of North Carolina at Chapel Hill</a:t>
            </a:r>
          </a:p>
        </p:txBody>
      </p:sp>
      <p:sp>
        <p:nvSpPr>
          <p:cNvPr id="141317"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192AF2B9-CB56-41B4-9959-D45F3A67F213}" type="slidenum">
              <a:rPr lang="zh-TW" altLang="en-US" sz="1400">
                <a:ea typeface="新細明體" charset="-120"/>
              </a:rPr>
              <a:pPr algn="r" eaLnBrk="1" hangingPunct="1"/>
              <a:t>16</a:t>
            </a:fld>
            <a:endParaRPr lang="en-US" altLang="zh-TW" sz="1400">
              <a:ea typeface="新細明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131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1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le 1"/>
          <p:cNvSpPr>
            <a:spLocks noGrp="1"/>
          </p:cNvSpPr>
          <p:nvPr>
            <p:ph type="title" idx="4294967295"/>
          </p:nvPr>
        </p:nvSpPr>
        <p:spPr/>
        <p:txBody>
          <a:bodyPr/>
          <a:lstStyle/>
          <a:p>
            <a:pPr eaLnBrk="1" hangingPunct="1"/>
            <a:r>
              <a:rPr lang="en-US" smtClean="0"/>
              <a:t>System Overview</a:t>
            </a:r>
          </a:p>
        </p:txBody>
      </p:sp>
      <p:sp>
        <p:nvSpPr>
          <p:cNvPr id="186371" name="Content Placeholder 2"/>
          <p:cNvSpPr>
            <a:spLocks noGrp="1"/>
          </p:cNvSpPr>
          <p:nvPr>
            <p:ph idx="4294967295"/>
          </p:nvPr>
        </p:nvSpPr>
        <p:spPr/>
        <p:txBody>
          <a:bodyPr/>
          <a:lstStyle/>
          <a:p>
            <a:pPr eaLnBrk="1" hangingPunct="1"/>
            <a:r>
              <a:rPr lang="en-US" dirty="0" smtClean="0"/>
              <a:t>Cellular automata</a:t>
            </a:r>
          </a:p>
          <a:p>
            <a:pPr lvl="1" eaLnBrk="1" hangingPunct="1"/>
            <a:r>
              <a:rPr lang="en-US" dirty="0" smtClean="0"/>
              <a:t>Space discretization leads to artifacts</a:t>
            </a:r>
          </a:p>
          <a:p>
            <a:pPr lvl="2" eaLnBrk="1" hangingPunct="1"/>
            <a:r>
              <a:rPr lang="en-US" dirty="0" smtClean="0"/>
              <a:t>Homogeneous agent speeds</a:t>
            </a:r>
          </a:p>
          <a:p>
            <a:pPr lvl="2" eaLnBrk="1" hangingPunct="1"/>
            <a:r>
              <a:rPr lang="en-US" dirty="0" smtClean="0"/>
              <a:t>Limits maximum density</a:t>
            </a:r>
          </a:p>
        </p:txBody>
      </p:sp>
      <p:sp>
        <p:nvSpPr>
          <p:cNvPr id="186372" name="Footer Placeholder 4"/>
          <p:cNvSpPr txBox="1">
            <a:spLocks noGrp="1"/>
          </p:cNvSpPr>
          <p:nvPr/>
        </p:nvSpPr>
        <p:spPr bwMode="auto">
          <a:xfrm>
            <a:off x="685800" y="6248400"/>
            <a:ext cx="3657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ltLang="zh-TW" sz="1400">
                <a:ea typeface="新細明體" charset="-120"/>
              </a:rPr>
              <a:t>University of North Carolina at Chapel Hill</a:t>
            </a:r>
          </a:p>
        </p:txBody>
      </p:sp>
      <p:sp>
        <p:nvSpPr>
          <p:cNvPr id="186373"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C3ED2954-DACA-4E67-9B1A-650BC367E2D9}" type="slidenum">
              <a:rPr lang="zh-TW" altLang="en-US" sz="1400">
                <a:ea typeface="新細明體" charset="-120"/>
              </a:rPr>
              <a:pPr algn="r" eaLnBrk="1" hangingPunct="1"/>
              <a:t>17</a:t>
            </a:fld>
            <a:endParaRPr lang="en-US" altLang="zh-TW" sz="1400">
              <a:ea typeface="新細明體" charset="-12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idx="4294967295"/>
          </p:nvPr>
        </p:nvSpPr>
        <p:spPr/>
        <p:txBody>
          <a:bodyPr/>
          <a:lstStyle/>
          <a:p>
            <a:pPr eaLnBrk="1" hangingPunct="1"/>
            <a:r>
              <a:rPr lang="en-US" smtClean="0"/>
              <a:t>System Overview</a:t>
            </a:r>
          </a:p>
        </p:txBody>
      </p:sp>
      <p:sp>
        <p:nvSpPr>
          <p:cNvPr id="145411" name="Content Placeholder 2"/>
          <p:cNvSpPr>
            <a:spLocks noGrp="1"/>
          </p:cNvSpPr>
          <p:nvPr>
            <p:ph idx="4294967295"/>
          </p:nvPr>
        </p:nvSpPr>
        <p:spPr/>
        <p:txBody>
          <a:bodyPr/>
          <a:lstStyle/>
          <a:p>
            <a:pPr eaLnBrk="1" hangingPunct="1"/>
            <a:r>
              <a:rPr lang="en-US" dirty="0" smtClean="0"/>
              <a:t>Force-based</a:t>
            </a:r>
          </a:p>
          <a:p>
            <a:pPr lvl="1" eaLnBrk="1" hangingPunct="1"/>
            <a:r>
              <a:rPr lang="en-US" dirty="0" smtClean="0"/>
              <a:t>Using forces for collision avoidance leads to stiff systems.</a:t>
            </a:r>
          </a:p>
          <a:p>
            <a:pPr lvl="1" eaLnBrk="1" hangingPunct="1"/>
            <a:r>
              <a:rPr lang="en-US" dirty="0" smtClean="0"/>
              <a:t>In dense scenarios, force</a:t>
            </a:r>
            <a:br>
              <a:rPr lang="en-US" dirty="0" smtClean="0"/>
            </a:br>
            <a:r>
              <a:rPr lang="en-US" dirty="0" smtClean="0"/>
              <a:t>response is very sensitive and</a:t>
            </a:r>
            <a:br>
              <a:rPr lang="en-US" dirty="0" smtClean="0"/>
            </a:br>
            <a:r>
              <a:rPr lang="en-US" dirty="0" smtClean="0"/>
              <a:t>requires small time step.</a:t>
            </a:r>
          </a:p>
        </p:txBody>
      </p:sp>
      <p:sp>
        <p:nvSpPr>
          <p:cNvPr id="145412" name="Footer Placeholder 4"/>
          <p:cNvSpPr txBox="1">
            <a:spLocks noGrp="1"/>
          </p:cNvSpPr>
          <p:nvPr/>
        </p:nvSpPr>
        <p:spPr bwMode="auto">
          <a:xfrm>
            <a:off x="685800" y="6248400"/>
            <a:ext cx="3657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ltLang="zh-TW" sz="1400">
                <a:ea typeface="新細明體" charset="-120"/>
              </a:rPr>
              <a:t>University of North Carolina at Chapel Hill</a:t>
            </a:r>
          </a:p>
        </p:txBody>
      </p:sp>
      <p:sp>
        <p:nvSpPr>
          <p:cNvPr id="145413"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3C80705E-60E4-4AB0-9DD7-8D9D2CAC1417}" type="slidenum">
              <a:rPr lang="zh-TW" altLang="en-US" sz="1400">
                <a:ea typeface="新細明體" charset="-120"/>
              </a:rPr>
              <a:pPr algn="r" eaLnBrk="1" hangingPunct="1"/>
              <a:t>18</a:t>
            </a:fld>
            <a:endParaRPr lang="en-US" altLang="zh-TW" sz="1400">
              <a:ea typeface="新細明體" charset="-120"/>
            </a:endParaRPr>
          </a:p>
        </p:txBody>
      </p:sp>
      <p:grpSp>
        <p:nvGrpSpPr>
          <p:cNvPr id="145424" name="Group 16"/>
          <p:cNvGrpSpPr>
            <a:grpSpLocks/>
          </p:cNvGrpSpPr>
          <p:nvPr/>
        </p:nvGrpSpPr>
        <p:grpSpPr bwMode="auto">
          <a:xfrm>
            <a:off x="6019800" y="3886200"/>
            <a:ext cx="2819400" cy="2438400"/>
            <a:chOff x="3792" y="2112"/>
            <a:chExt cx="1776" cy="1536"/>
          </a:xfrm>
        </p:grpSpPr>
        <p:grpSp>
          <p:nvGrpSpPr>
            <p:cNvPr id="145416" name="Group 8"/>
            <p:cNvGrpSpPr>
              <a:grpSpLocks/>
            </p:cNvGrpSpPr>
            <p:nvPr/>
          </p:nvGrpSpPr>
          <p:grpSpPr bwMode="auto">
            <a:xfrm>
              <a:off x="4080" y="2112"/>
              <a:ext cx="1488" cy="1248"/>
              <a:chOff x="2496" y="2400"/>
              <a:chExt cx="1488" cy="1248"/>
            </a:xfrm>
          </p:grpSpPr>
          <p:sp>
            <p:nvSpPr>
              <p:cNvPr id="145414" name="Line 6"/>
              <p:cNvSpPr>
                <a:spLocks noChangeShapeType="1"/>
              </p:cNvSpPr>
              <p:nvPr/>
            </p:nvSpPr>
            <p:spPr bwMode="auto">
              <a:xfrm>
                <a:off x="2496" y="2400"/>
                <a:ext cx="0" cy="124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45415" name="Line 7"/>
              <p:cNvSpPr>
                <a:spLocks noChangeShapeType="1"/>
              </p:cNvSpPr>
              <p:nvPr/>
            </p:nvSpPr>
            <p:spPr bwMode="auto">
              <a:xfrm>
                <a:off x="2496" y="3648"/>
                <a:ext cx="148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sp>
          <p:nvSpPr>
            <p:cNvPr id="145421" name="Freeform 13"/>
            <p:cNvSpPr>
              <a:spLocks/>
            </p:cNvSpPr>
            <p:nvPr/>
          </p:nvSpPr>
          <p:spPr bwMode="auto">
            <a:xfrm>
              <a:off x="4128" y="2160"/>
              <a:ext cx="1392" cy="1104"/>
            </a:xfrm>
            <a:custGeom>
              <a:avLst/>
              <a:gdLst>
                <a:gd name="T0" fmla="*/ 1392 w 1392"/>
                <a:gd name="T1" fmla="*/ 1104 h 1104"/>
                <a:gd name="T2" fmla="*/ 288 w 1392"/>
                <a:gd name="T3" fmla="*/ 912 h 1104"/>
                <a:gd name="T4" fmla="*/ 0 w 1392"/>
                <a:gd name="T5" fmla="*/ 0 h 1104"/>
              </a:gdLst>
              <a:ahLst/>
              <a:cxnLst>
                <a:cxn ang="0">
                  <a:pos x="T0" y="T1"/>
                </a:cxn>
                <a:cxn ang="0">
                  <a:pos x="T2" y="T3"/>
                </a:cxn>
                <a:cxn ang="0">
                  <a:pos x="T4" y="T5"/>
                </a:cxn>
              </a:cxnLst>
              <a:rect l="0" t="0" r="r" b="b"/>
              <a:pathLst>
                <a:path w="1392" h="1104">
                  <a:moveTo>
                    <a:pt x="1392" y="1104"/>
                  </a:moveTo>
                  <a:cubicBezTo>
                    <a:pt x="956" y="1100"/>
                    <a:pt x="520" y="1096"/>
                    <a:pt x="288" y="912"/>
                  </a:cubicBezTo>
                  <a:cubicBezTo>
                    <a:pt x="56" y="728"/>
                    <a:pt x="28" y="364"/>
                    <a:pt x="0" y="0"/>
                  </a:cubicBezTo>
                </a:path>
              </a:pathLst>
            </a:cu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45422" name="Text Box 14"/>
            <p:cNvSpPr txBox="1">
              <a:spLocks noChangeArrowheads="1"/>
            </p:cNvSpPr>
            <p:nvPr/>
          </p:nvSpPr>
          <p:spPr bwMode="auto">
            <a:xfrm>
              <a:off x="4176" y="3360"/>
              <a:ext cx="124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distance</a:t>
              </a:r>
            </a:p>
          </p:txBody>
        </p:sp>
        <p:sp>
          <p:nvSpPr>
            <p:cNvPr id="145423" name="Text Box 15"/>
            <p:cNvSpPr txBox="1">
              <a:spLocks noChangeArrowheads="1"/>
            </p:cNvSpPr>
            <p:nvPr/>
          </p:nvSpPr>
          <p:spPr bwMode="auto">
            <a:xfrm rot="16200000">
              <a:off x="3384" y="2616"/>
              <a:ext cx="110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force</a:t>
              </a:r>
            </a:p>
          </p:txBody>
        </p:sp>
      </p:grpSp>
      <p:grpSp>
        <p:nvGrpSpPr>
          <p:cNvPr id="145432" name="Group 24"/>
          <p:cNvGrpSpPr>
            <a:grpSpLocks/>
          </p:cNvGrpSpPr>
          <p:nvPr/>
        </p:nvGrpSpPr>
        <p:grpSpPr bwMode="auto">
          <a:xfrm>
            <a:off x="6553200" y="3886200"/>
            <a:ext cx="457200" cy="1981200"/>
            <a:chOff x="4128" y="2112"/>
            <a:chExt cx="288" cy="1248"/>
          </a:xfrm>
        </p:grpSpPr>
        <p:sp>
          <p:nvSpPr>
            <p:cNvPr id="145429" name="Rectangle 21"/>
            <p:cNvSpPr>
              <a:spLocks noChangeArrowheads="1"/>
            </p:cNvSpPr>
            <p:nvPr/>
          </p:nvSpPr>
          <p:spPr bwMode="auto">
            <a:xfrm>
              <a:off x="4128" y="2112"/>
              <a:ext cx="288" cy="1248"/>
            </a:xfrm>
            <a:prstGeom prst="rect">
              <a:avLst/>
            </a:prstGeom>
            <a:solidFill>
              <a:schemeClr val="folHlink">
                <a:alpha val="20000"/>
              </a:schemeClr>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5431" name="Freeform 23"/>
            <p:cNvSpPr>
              <a:spLocks/>
            </p:cNvSpPr>
            <p:nvPr/>
          </p:nvSpPr>
          <p:spPr bwMode="auto">
            <a:xfrm>
              <a:off x="4128" y="2208"/>
              <a:ext cx="288" cy="864"/>
            </a:xfrm>
            <a:custGeom>
              <a:avLst/>
              <a:gdLst>
                <a:gd name="T0" fmla="*/ 0 w 288"/>
                <a:gd name="T1" fmla="*/ 0 h 864"/>
                <a:gd name="T2" fmla="*/ 96 w 288"/>
                <a:gd name="T3" fmla="*/ 576 h 864"/>
                <a:gd name="T4" fmla="*/ 288 w 288"/>
                <a:gd name="T5" fmla="*/ 864 h 864"/>
              </a:gdLst>
              <a:ahLst/>
              <a:cxnLst>
                <a:cxn ang="0">
                  <a:pos x="T0" y="T1"/>
                </a:cxn>
                <a:cxn ang="0">
                  <a:pos x="T2" y="T3"/>
                </a:cxn>
                <a:cxn ang="0">
                  <a:pos x="T4" y="T5"/>
                </a:cxn>
              </a:cxnLst>
              <a:rect l="0" t="0" r="r" b="b"/>
              <a:pathLst>
                <a:path w="288" h="864">
                  <a:moveTo>
                    <a:pt x="0" y="0"/>
                  </a:moveTo>
                  <a:cubicBezTo>
                    <a:pt x="24" y="216"/>
                    <a:pt x="48" y="432"/>
                    <a:pt x="96" y="576"/>
                  </a:cubicBezTo>
                  <a:cubicBezTo>
                    <a:pt x="144" y="720"/>
                    <a:pt x="216" y="792"/>
                    <a:pt x="288" y="864"/>
                  </a:cubicBezTo>
                </a:path>
              </a:pathLst>
            </a:custGeom>
            <a:noFill/>
            <a:ln w="3810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sp>
        <p:nvSpPr>
          <p:cNvPr id="145433" name="Text Box 25"/>
          <p:cNvSpPr txBox="1">
            <a:spLocks noChangeArrowheads="1"/>
          </p:cNvSpPr>
          <p:nvPr/>
        </p:nvSpPr>
        <p:spPr bwMode="auto">
          <a:xfrm>
            <a:off x="6400800" y="3429000"/>
            <a:ext cx="2209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Repulsive Force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54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543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454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54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33"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5410" name="Title 1"/>
          <p:cNvSpPr>
            <a:spLocks noGrp="1"/>
          </p:cNvSpPr>
          <p:nvPr>
            <p:ph type="title" idx="4294967295"/>
          </p:nvPr>
        </p:nvSpPr>
        <p:spPr/>
        <p:txBody>
          <a:bodyPr/>
          <a:lstStyle/>
          <a:p>
            <a:pPr eaLnBrk="1" hangingPunct="1"/>
            <a:r>
              <a:rPr lang="en-US" smtClean="0"/>
              <a:t>System Overview</a:t>
            </a:r>
          </a:p>
        </p:txBody>
      </p:sp>
      <p:sp>
        <p:nvSpPr>
          <p:cNvPr id="145411" name="Content Placeholder 2"/>
          <p:cNvSpPr>
            <a:spLocks noGrp="1"/>
          </p:cNvSpPr>
          <p:nvPr>
            <p:ph idx="4294967295"/>
          </p:nvPr>
        </p:nvSpPr>
        <p:spPr/>
        <p:txBody>
          <a:bodyPr/>
          <a:lstStyle/>
          <a:p>
            <a:pPr eaLnBrk="1" hangingPunct="1"/>
            <a:r>
              <a:rPr lang="en-US" dirty="0" smtClean="0"/>
              <a:t>Force-based</a:t>
            </a:r>
          </a:p>
        </p:txBody>
      </p:sp>
      <p:sp>
        <p:nvSpPr>
          <p:cNvPr id="145412" name="Footer Placeholder 4"/>
          <p:cNvSpPr txBox="1">
            <a:spLocks noGrp="1"/>
          </p:cNvSpPr>
          <p:nvPr/>
        </p:nvSpPr>
        <p:spPr bwMode="auto">
          <a:xfrm>
            <a:off x="685800" y="6248400"/>
            <a:ext cx="3657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ltLang="zh-TW" sz="1400">
                <a:ea typeface="新細明體" charset="-120"/>
              </a:rPr>
              <a:t>University of North Carolina at Chapel Hill</a:t>
            </a:r>
          </a:p>
        </p:txBody>
      </p:sp>
      <p:sp>
        <p:nvSpPr>
          <p:cNvPr id="145413"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3C80705E-60E4-4AB0-9DD7-8D9D2CAC1417}" type="slidenum">
              <a:rPr lang="zh-TW" altLang="en-US" sz="1400">
                <a:ea typeface="新細明體" charset="-120"/>
              </a:rPr>
              <a:pPr algn="r" eaLnBrk="1" hangingPunct="1"/>
              <a:t>19</a:t>
            </a:fld>
            <a:endParaRPr lang="en-US" altLang="zh-TW" sz="1400">
              <a:ea typeface="新細明體" charset="-120"/>
            </a:endParaRPr>
          </a:p>
        </p:txBody>
      </p:sp>
      <p:grpSp>
        <p:nvGrpSpPr>
          <p:cNvPr id="145424" name="Group 16"/>
          <p:cNvGrpSpPr>
            <a:grpSpLocks/>
          </p:cNvGrpSpPr>
          <p:nvPr/>
        </p:nvGrpSpPr>
        <p:grpSpPr bwMode="auto">
          <a:xfrm>
            <a:off x="6019800" y="3886200"/>
            <a:ext cx="2819400" cy="2438400"/>
            <a:chOff x="3792" y="2112"/>
            <a:chExt cx="1776" cy="1536"/>
          </a:xfrm>
        </p:grpSpPr>
        <p:grpSp>
          <p:nvGrpSpPr>
            <p:cNvPr id="145416" name="Group 8"/>
            <p:cNvGrpSpPr>
              <a:grpSpLocks/>
            </p:cNvGrpSpPr>
            <p:nvPr/>
          </p:nvGrpSpPr>
          <p:grpSpPr bwMode="auto">
            <a:xfrm>
              <a:off x="4080" y="2112"/>
              <a:ext cx="1488" cy="1248"/>
              <a:chOff x="2496" y="2400"/>
              <a:chExt cx="1488" cy="1248"/>
            </a:xfrm>
          </p:grpSpPr>
          <p:sp>
            <p:nvSpPr>
              <p:cNvPr id="145414" name="Line 6"/>
              <p:cNvSpPr>
                <a:spLocks noChangeShapeType="1"/>
              </p:cNvSpPr>
              <p:nvPr/>
            </p:nvSpPr>
            <p:spPr bwMode="auto">
              <a:xfrm>
                <a:off x="2496" y="2400"/>
                <a:ext cx="0" cy="124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45415" name="Line 7"/>
              <p:cNvSpPr>
                <a:spLocks noChangeShapeType="1"/>
              </p:cNvSpPr>
              <p:nvPr/>
            </p:nvSpPr>
            <p:spPr bwMode="auto">
              <a:xfrm>
                <a:off x="2496" y="3648"/>
                <a:ext cx="148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sp>
          <p:nvSpPr>
            <p:cNvPr id="145421" name="Freeform 13"/>
            <p:cNvSpPr>
              <a:spLocks/>
            </p:cNvSpPr>
            <p:nvPr/>
          </p:nvSpPr>
          <p:spPr bwMode="auto">
            <a:xfrm>
              <a:off x="4128" y="2160"/>
              <a:ext cx="1392" cy="1104"/>
            </a:xfrm>
            <a:custGeom>
              <a:avLst/>
              <a:gdLst>
                <a:gd name="T0" fmla="*/ 1392 w 1392"/>
                <a:gd name="T1" fmla="*/ 1104 h 1104"/>
                <a:gd name="T2" fmla="*/ 288 w 1392"/>
                <a:gd name="T3" fmla="*/ 912 h 1104"/>
                <a:gd name="T4" fmla="*/ 0 w 1392"/>
                <a:gd name="T5" fmla="*/ 0 h 1104"/>
              </a:gdLst>
              <a:ahLst/>
              <a:cxnLst>
                <a:cxn ang="0">
                  <a:pos x="T0" y="T1"/>
                </a:cxn>
                <a:cxn ang="0">
                  <a:pos x="T2" y="T3"/>
                </a:cxn>
                <a:cxn ang="0">
                  <a:pos x="T4" y="T5"/>
                </a:cxn>
              </a:cxnLst>
              <a:rect l="0" t="0" r="r" b="b"/>
              <a:pathLst>
                <a:path w="1392" h="1104">
                  <a:moveTo>
                    <a:pt x="1392" y="1104"/>
                  </a:moveTo>
                  <a:cubicBezTo>
                    <a:pt x="956" y="1100"/>
                    <a:pt x="520" y="1096"/>
                    <a:pt x="288" y="912"/>
                  </a:cubicBezTo>
                  <a:cubicBezTo>
                    <a:pt x="56" y="728"/>
                    <a:pt x="28" y="364"/>
                    <a:pt x="0" y="0"/>
                  </a:cubicBezTo>
                </a:path>
              </a:pathLst>
            </a:cu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45422" name="Text Box 14"/>
            <p:cNvSpPr txBox="1">
              <a:spLocks noChangeArrowheads="1"/>
            </p:cNvSpPr>
            <p:nvPr/>
          </p:nvSpPr>
          <p:spPr bwMode="auto">
            <a:xfrm>
              <a:off x="4176" y="3360"/>
              <a:ext cx="124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distance</a:t>
              </a:r>
            </a:p>
          </p:txBody>
        </p:sp>
        <p:sp>
          <p:nvSpPr>
            <p:cNvPr id="145423" name="Text Box 15"/>
            <p:cNvSpPr txBox="1">
              <a:spLocks noChangeArrowheads="1"/>
            </p:cNvSpPr>
            <p:nvPr/>
          </p:nvSpPr>
          <p:spPr bwMode="auto">
            <a:xfrm rot="16200000">
              <a:off x="3384" y="2616"/>
              <a:ext cx="110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force</a:t>
              </a:r>
            </a:p>
          </p:txBody>
        </p:sp>
      </p:grpSp>
      <p:sp>
        <p:nvSpPr>
          <p:cNvPr id="145433" name="Text Box 25"/>
          <p:cNvSpPr txBox="1">
            <a:spLocks noChangeArrowheads="1"/>
          </p:cNvSpPr>
          <p:nvPr/>
        </p:nvSpPr>
        <p:spPr bwMode="auto">
          <a:xfrm>
            <a:off x="6400800" y="3429000"/>
            <a:ext cx="2209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Repulsive Force</a:t>
            </a:r>
          </a:p>
        </p:txBody>
      </p:sp>
      <p:sp>
        <p:nvSpPr>
          <p:cNvPr id="2" name="Oval 1"/>
          <p:cNvSpPr/>
          <p:nvPr/>
        </p:nvSpPr>
        <p:spPr>
          <a:xfrm>
            <a:off x="2590800" y="3581400"/>
            <a:ext cx="685800" cy="647699"/>
          </a:xfrm>
          <a:prstGeom prst="ellipse">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352800" y="3586717"/>
            <a:ext cx="685800" cy="6476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600200" y="3586717"/>
            <a:ext cx="685800" cy="64769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flipV="1">
            <a:off x="6553200" y="4038599"/>
            <a:ext cx="0" cy="1828801"/>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6769395" y="4038599"/>
            <a:ext cx="0" cy="1828801"/>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543300" y="4419601"/>
            <a:ext cx="304800" cy="117312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828800" y="5181600"/>
            <a:ext cx="304800" cy="4111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72879" y="5612219"/>
            <a:ext cx="3886200" cy="461665"/>
          </a:xfrm>
          <a:prstGeom prst="rect">
            <a:avLst/>
          </a:prstGeom>
          <a:noFill/>
        </p:spPr>
        <p:txBody>
          <a:bodyPr wrap="square" rtlCol="0">
            <a:spAutoFit/>
          </a:bodyPr>
          <a:lstStyle/>
          <a:p>
            <a:pPr algn="ctr"/>
            <a:r>
              <a:rPr lang="en-US" dirty="0" smtClean="0"/>
              <a:t>Repulsive Force Magnitude</a:t>
            </a:r>
            <a:endParaRPr lang="en-US" dirty="0"/>
          </a:p>
        </p:txBody>
      </p:sp>
    </p:spTree>
    <p:extLst>
      <p:ext uri="{BB962C8B-B14F-4D97-AF65-F5344CB8AC3E}">
        <p14:creationId xmlns:p14="http://schemas.microsoft.com/office/powerpoint/2010/main" xmlns="" val="318648075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idx="4294967295"/>
          </p:nvPr>
        </p:nvSpPr>
        <p:spPr/>
        <p:txBody>
          <a:bodyPr/>
          <a:lstStyle/>
          <a:p>
            <a:pPr eaLnBrk="1" hangingPunct="1"/>
            <a:r>
              <a:rPr lang="en-US" smtClean="0"/>
              <a:t>The Tawaf</a:t>
            </a:r>
          </a:p>
        </p:txBody>
      </p:sp>
      <p:sp>
        <p:nvSpPr>
          <p:cNvPr id="124931" name="Content Placeholder 2"/>
          <p:cNvSpPr>
            <a:spLocks noGrp="1"/>
          </p:cNvSpPr>
          <p:nvPr>
            <p:ph idx="4294967295"/>
          </p:nvPr>
        </p:nvSpPr>
        <p:spPr>
          <a:xfrm>
            <a:off x="685800" y="1981200"/>
            <a:ext cx="4114800" cy="4114800"/>
          </a:xfrm>
        </p:spPr>
        <p:txBody>
          <a:bodyPr/>
          <a:lstStyle/>
          <a:p>
            <a:pPr eaLnBrk="1" hangingPunct="1"/>
            <a:endParaRPr lang="en-US" sz="2800" dirty="0" smtClean="0"/>
          </a:p>
        </p:txBody>
      </p:sp>
      <p:sp>
        <p:nvSpPr>
          <p:cNvPr id="124932" name="Footer Placeholder 4"/>
          <p:cNvSpPr txBox="1">
            <a:spLocks noGrp="1"/>
          </p:cNvSpPr>
          <p:nvPr/>
        </p:nvSpPr>
        <p:spPr bwMode="auto">
          <a:xfrm>
            <a:off x="685800" y="6248400"/>
            <a:ext cx="3657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ltLang="zh-TW" sz="1400">
                <a:ea typeface="新細明體" charset="-120"/>
              </a:rPr>
              <a:t>University of North Carolina at Chapel Hill</a:t>
            </a:r>
          </a:p>
        </p:txBody>
      </p:sp>
      <p:sp>
        <p:nvSpPr>
          <p:cNvPr id="124933"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3EF4FDDC-C9D8-475A-8D76-B057810FE858}" type="slidenum">
              <a:rPr lang="zh-TW" altLang="en-US" sz="1400">
                <a:ea typeface="新細明體" charset="-120"/>
              </a:rPr>
              <a:pPr algn="r" eaLnBrk="1" hangingPunct="1"/>
              <a:t>2</a:t>
            </a:fld>
            <a:endParaRPr lang="en-US" altLang="zh-TW" sz="1400">
              <a:ea typeface="新細明體" charset="-120"/>
            </a:endParaRPr>
          </a:p>
        </p:txBody>
      </p:sp>
      <p:pic>
        <p:nvPicPr>
          <p:cNvPr id="2" name="tawaf02.wmv">
            <a:hlinkClick r:id="" action="ppaction://media"/>
          </p:cNvPr>
          <p:cNvPicPr>
            <a:picLocks noRot="1" noChangeAspect="1"/>
          </p:cNvPicPr>
          <p:nvPr>
            <a:videoFile r:link="rId1"/>
          </p:nvPr>
        </p:nvPicPr>
        <p:blipFill>
          <a:blip r:embed="rId4"/>
          <a:stretch>
            <a:fillRect/>
          </a:stretch>
        </p:blipFill>
        <p:spPr>
          <a:xfrm>
            <a:off x="0" y="857250"/>
            <a:ext cx="9144000"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mediacall" presetSubtype="0" fill="hold" nodeType="afterEffect">
                                  <p:stCondLst>
                                    <p:cond delay="0"/>
                                  </p:stCondLst>
                                  <p:childTnLst>
                                    <p:cmd type="call" cmd="togglePause">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5410" name="Title 1"/>
          <p:cNvSpPr>
            <a:spLocks noGrp="1"/>
          </p:cNvSpPr>
          <p:nvPr>
            <p:ph type="title" idx="4294967295"/>
          </p:nvPr>
        </p:nvSpPr>
        <p:spPr/>
        <p:txBody>
          <a:bodyPr/>
          <a:lstStyle/>
          <a:p>
            <a:pPr eaLnBrk="1" hangingPunct="1"/>
            <a:r>
              <a:rPr lang="en-US" smtClean="0"/>
              <a:t>System Overview</a:t>
            </a:r>
          </a:p>
        </p:txBody>
      </p:sp>
      <p:sp>
        <p:nvSpPr>
          <p:cNvPr id="145411" name="Content Placeholder 2"/>
          <p:cNvSpPr>
            <a:spLocks noGrp="1"/>
          </p:cNvSpPr>
          <p:nvPr>
            <p:ph idx="4294967295"/>
          </p:nvPr>
        </p:nvSpPr>
        <p:spPr>
          <a:xfrm>
            <a:off x="685800" y="1981200"/>
            <a:ext cx="7772400" cy="4114800"/>
          </a:xfrm>
        </p:spPr>
        <p:txBody>
          <a:bodyPr/>
          <a:lstStyle/>
          <a:p>
            <a:pPr eaLnBrk="1" hangingPunct="1"/>
            <a:r>
              <a:rPr lang="en-US" dirty="0" smtClean="0"/>
              <a:t>Force-based</a:t>
            </a:r>
          </a:p>
        </p:txBody>
      </p:sp>
      <p:sp>
        <p:nvSpPr>
          <p:cNvPr id="145412" name="Footer Placeholder 4"/>
          <p:cNvSpPr txBox="1">
            <a:spLocks noGrp="1"/>
          </p:cNvSpPr>
          <p:nvPr/>
        </p:nvSpPr>
        <p:spPr bwMode="auto">
          <a:xfrm>
            <a:off x="685800" y="6248400"/>
            <a:ext cx="3657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ltLang="zh-TW" sz="1400">
                <a:ea typeface="新細明體" charset="-120"/>
              </a:rPr>
              <a:t>University of North Carolina at Chapel Hill</a:t>
            </a:r>
          </a:p>
        </p:txBody>
      </p:sp>
      <p:sp>
        <p:nvSpPr>
          <p:cNvPr id="145413"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3C80705E-60E4-4AB0-9DD7-8D9D2CAC1417}" type="slidenum">
              <a:rPr lang="zh-TW" altLang="en-US" sz="1400">
                <a:ea typeface="新細明體" charset="-120"/>
              </a:rPr>
              <a:pPr algn="r" eaLnBrk="1" hangingPunct="1"/>
              <a:t>20</a:t>
            </a:fld>
            <a:endParaRPr lang="en-US" altLang="zh-TW" sz="1400">
              <a:ea typeface="新細明體" charset="-120"/>
            </a:endParaRPr>
          </a:p>
        </p:txBody>
      </p:sp>
      <p:grpSp>
        <p:nvGrpSpPr>
          <p:cNvPr id="145424" name="Group 16"/>
          <p:cNvGrpSpPr>
            <a:grpSpLocks/>
          </p:cNvGrpSpPr>
          <p:nvPr/>
        </p:nvGrpSpPr>
        <p:grpSpPr bwMode="auto">
          <a:xfrm>
            <a:off x="6019800" y="3886200"/>
            <a:ext cx="2819400" cy="2438400"/>
            <a:chOff x="3792" y="2112"/>
            <a:chExt cx="1776" cy="1536"/>
          </a:xfrm>
        </p:grpSpPr>
        <p:grpSp>
          <p:nvGrpSpPr>
            <p:cNvPr id="145416" name="Group 8"/>
            <p:cNvGrpSpPr>
              <a:grpSpLocks/>
            </p:cNvGrpSpPr>
            <p:nvPr/>
          </p:nvGrpSpPr>
          <p:grpSpPr bwMode="auto">
            <a:xfrm>
              <a:off x="4080" y="2112"/>
              <a:ext cx="1488" cy="1248"/>
              <a:chOff x="2496" y="2400"/>
              <a:chExt cx="1488" cy="1248"/>
            </a:xfrm>
          </p:grpSpPr>
          <p:sp>
            <p:nvSpPr>
              <p:cNvPr id="145414" name="Line 6"/>
              <p:cNvSpPr>
                <a:spLocks noChangeShapeType="1"/>
              </p:cNvSpPr>
              <p:nvPr/>
            </p:nvSpPr>
            <p:spPr bwMode="auto">
              <a:xfrm>
                <a:off x="2496" y="2400"/>
                <a:ext cx="0" cy="124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45415" name="Line 7"/>
              <p:cNvSpPr>
                <a:spLocks noChangeShapeType="1"/>
              </p:cNvSpPr>
              <p:nvPr/>
            </p:nvSpPr>
            <p:spPr bwMode="auto">
              <a:xfrm>
                <a:off x="2496" y="3648"/>
                <a:ext cx="148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sp>
          <p:nvSpPr>
            <p:cNvPr id="145421" name="Freeform 13"/>
            <p:cNvSpPr>
              <a:spLocks/>
            </p:cNvSpPr>
            <p:nvPr/>
          </p:nvSpPr>
          <p:spPr bwMode="auto">
            <a:xfrm>
              <a:off x="4128" y="2160"/>
              <a:ext cx="1392" cy="1104"/>
            </a:xfrm>
            <a:custGeom>
              <a:avLst/>
              <a:gdLst>
                <a:gd name="T0" fmla="*/ 1392 w 1392"/>
                <a:gd name="T1" fmla="*/ 1104 h 1104"/>
                <a:gd name="T2" fmla="*/ 288 w 1392"/>
                <a:gd name="T3" fmla="*/ 912 h 1104"/>
                <a:gd name="T4" fmla="*/ 0 w 1392"/>
                <a:gd name="T5" fmla="*/ 0 h 1104"/>
              </a:gdLst>
              <a:ahLst/>
              <a:cxnLst>
                <a:cxn ang="0">
                  <a:pos x="T0" y="T1"/>
                </a:cxn>
                <a:cxn ang="0">
                  <a:pos x="T2" y="T3"/>
                </a:cxn>
                <a:cxn ang="0">
                  <a:pos x="T4" y="T5"/>
                </a:cxn>
              </a:cxnLst>
              <a:rect l="0" t="0" r="r" b="b"/>
              <a:pathLst>
                <a:path w="1392" h="1104">
                  <a:moveTo>
                    <a:pt x="1392" y="1104"/>
                  </a:moveTo>
                  <a:cubicBezTo>
                    <a:pt x="956" y="1100"/>
                    <a:pt x="520" y="1096"/>
                    <a:pt x="288" y="912"/>
                  </a:cubicBezTo>
                  <a:cubicBezTo>
                    <a:pt x="56" y="728"/>
                    <a:pt x="28" y="364"/>
                    <a:pt x="0" y="0"/>
                  </a:cubicBezTo>
                </a:path>
              </a:pathLst>
            </a:cu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45422" name="Text Box 14"/>
            <p:cNvSpPr txBox="1">
              <a:spLocks noChangeArrowheads="1"/>
            </p:cNvSpPr>
            <p:nvPr/>
          </p:nvSpPr>
          <p:spPr bwMode="auto">
            <a:xfrm>
              <a:off x="4176" y="3360"/>
              <a:ext cx="124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distance</a:t>
              </a:r>
            </a:p>
          </p:txBody>
        </p:sp>
        <p:sp>
          <p:nvSpPr>
            <p:cNvPr id="145423" name="Text Box 15"/>
            <p:cNvSpPr txBox="1">
              <a:spLocks noChangeArrowheads="1"/>
            </p:cNvSpPr>
            <p:nvPr/>
          </p:nvSpPr>
          <p:spPr bwMode="auto">
            <a:xfrm rot="16200000">
              <a:off x="3384" y="2616"/>
              <a:ext cx="110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force</a:t>
              </a:r>
            </a:p>
          </p:txBody>
        </p:sp>
      </p:grpSp>
      <p:sp>
        <p:nvSpPr>
          <p:cNvPr id="145433" name="Text Box 25"/>
          <p:cNvSpPr txBox="1">
            <a:spLocks noChangeArrowheads="1"/>
          </p:cNvSpPr>
          <p:nvPr/>
        </p:nvSpPr>
        <p:spPr bwMode="auto">
          <a:xfrm>
            <a:off x="6400800" y="3429000"/>
            <a:ext cx="2209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Repulsive Force</a:t>
            </a:r>
          </a:p>
        </p:txBody>
      </p:sp>
      <p:sp>
        <p:nvSpPr>
          <p:cNvPr id="2" name="Oval 1"/>
          <p:cNvSpPr/>
          <p:nvPr/>
        </p:nvSpPr>
        <p:spPr>
          <a:xfrm>
            <a:off x="2362200" y="3581400"/>
            <a:ext cx="685800" cy="647699"/>
          </a:xfrm>
          <a:prstGeom prst="ellipse">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352800" y="3586717"/>
            <a:ext cx="685800" cy="6476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600200" y="3586717"/>
            <a:ext cx="685800" cy="64769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flipV="1">
            <a:off x="6781800" y="4038599"/>
            <a:ext cx="0" cy="1828801"/>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6553200" y="4038599"/>
            <a:ext cx="0" cy="1828801"/>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543300" y="5181600"/>
            <a:ext cx="304800" cy="41112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828800" y="4419602"/>
            <a:ext cx="304800" cy="117312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72879" y="5612219"/>
            <a:ext cx="3886200" cy="461665"/>
          </a:xfrm>
          <a:prstGeom prst="rect">
            <a:avLst/>
          </a:prstGeom>
          <a:noFill/>
        </p:spPr>
        <p:txBody>
          <a:bodyPr wrap="square" rtlCol="0">
            <a:spAutoFit/>
          </a:bodyPr>
          <a:lstStyle/>
          <a:p>
            <a:pPr algn="ctr"/>
            <a:r>
              <a:rPr lang="en-US" dirty="0" smtClean="0"/>
              <a:t>Repulsive Force Magnitude</a:t>
            </a:r>
            <a:endParaRPr lang="en-US" dirty="0"/>
          </a:p>
        </p:txBody>
      </p:sp>
    </p:spTree>
    <p:extLst>
      <p:ext uri="{BB962C8B-B14F-4D97-AF65-F5344CB8AC3E}">
        <p14:creationId xmlns:p14="http://schemas.microsoft.com/office/powerpoint/2010/main" xmlns="" val="195400329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p:cNvSpPr>
            <a:spLocks noGrp="1"/>
          </p:cNvSpPr>
          <p:nvPr>
            <p:ph type="title" idx="4294967295"/>
          </p:nvPr>
        </p:nvSpPr>
        <p:spPr/>
        <p:txBody>
          <a:bodyPr/>
          <a:lstStyle/>
          <a:p>
            <a:pPr eaLnBrk="1" hangingPunct="1"/>
            <a:r>
              <a:rPr lang="en-US" smtClean="0"/>
              <a:t>System Overview</a:t>
            </a:r>
          </a:p>
        </p:txBody>
      </p:sp>
      <p:sp>
        <p:nvSpPr>
          <p:cNvPr id="190467" name="Content Placeholder 2"/>
          <p:cNvSpPr>
            <a:spLocks noGrp="1"/>
          </p:cNvSpPr>
          <p:nvPr>
            <p:ph idx="4294967295"/>
          </p:nvPr>
        </p:nvSpPr>
        <p:spPr/>
        <p:txBody>
          <a:bodyPr/>
          <a:lstStyle/>
          <a:p>
            <a:pPr eaLnBrk="1" hangingPunct="1"/>
            <a:r>
              <a:rPr lang="en-US" dirty="0" smtClean="0"/>
              <a:t>Velocity Obstacle</a:t>
            </a:r>
          </a:p>
        </p:txBody>
      </p:sp>
      <p:sp>
        <p:nvSpPr>
          <p:cNvPr id="190468" name="Footer Placeholder 4"/>
          <p:cNvSpPr txBox="1">
            <a:spLocks noGrp="1"/>
          </p:cNvSpPr>
          <p:nvPr/>
        </p:nvSpPr>
        <p:spPr bwMode="auto">
          <a:xfrm>
            <a:off x="685800" y="6248400"/>
            <a:ext cx="3657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ltLang="zh-TW" sz="1400">
                <a:ea typeface="新細明體" charset="-120"/>
              </a:rPr>
              <a:t>University of North Carolina at Chapel Hill</a:t>
            </a:r>
          </a:p>
        </p:txBody>
      </p:sp>
      <p:sp>
        <p:nvSpPr>
          <p:cNvPr id="190469"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6AEA5142-D3C8-45B5-9B30-896D7A1CD381}" type="slidenum">
              <a:rPr lang="zh-TW" altLang="en-US" sz="1400">
                <a:ea typeface="新細明體" charset="-120"/>
              </a:rPr>
              <a:pPr algn="r" eaLnBrk="1" hangingPunct="1"/>
              <a:t>21</a:t>
            </a:fld>
            <a:endParaRPr lang="en-US" altLang="zh-TW" sz="1400">
              <a:ea typeface="新細明體" charset="-120"/>
            </a:endParaRPr>
          </a:p>
        </p:txBody>
      </p:sp>
      <p:sp>
        <p:nvSpPr>
          <p:cNvPr id="2" name="Oval 1"/>
          <p:cNvSpPr/>
          <p:nvPr/>
        </p:nvSpPr>
        <p:spPr>
          <a:xfrm>
            <a:off x="1219200" y="4114800"/>
            <a:ext cx="457200" cy="457200"/>
          </a:xfrm>
          <a:prstGeom prst="ellipse">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a:off x="1447800" y="4343400"/>
            <a:ext cx="1066800" cy="0"/>
          </a:xfrm>
          <a:prstGeom prst="straightConnector1">
            <a:avLst/>
          </a:prstGeom>
          <a:ln w="38100">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4343400" y="4114800"/>
            <a:ext cx="457200" cy="457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4572000" y="3657600"/>
            <a:ext cx="0" cy="68580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6324600" y="2819400"/>
            <a:ext cx="457200" cy="457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a:off x="6553200" y="3048000"/>
            <a:ext cx="0" cy="6096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0414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p:cNvSpPr>
            <a:spLocks noGrp="1"/>
          </p:cNvSpPr>
          <p:nvPr>
            <p:ph type="title" idx="4294967295"/>
          </p:nvPr>
        </p:nvSpPr>
        <p:spPr/>
        <p:txBody>
          <a:bodyPr/>
          <a:lstStyle/>
          <a:p>
            <a:pPr eaLnBrk="1" hangingPunct="1"/>
            <a:r>
              <a:rPr lang="en-US" smtClean="0"/>
              <a:t>System Overview</a:t>
            </a:r>
          </a:p>
        </p:txBody>
      </p:sp>
      <p:sp>
        <p:nvSpPr>
          <p:cNvPr id="190467" name="Content Placeholder 2"/>
          <p:cNvSpPr>
            <a:spLocks noGrp="1"/>
          </p:cNvSpPr>
          <p:nvPr>
            <p:ph idx="4294967295"/>
          </p:nvPr>
        </p:nvSpPr>
        <p:spPr/>
        <p:txBody>
          <a:bodyPr/>
          <a:lstStyle/>
          <a:p>
            <a:pPr eaLnBrk="1" hangingPunct="1"/>
            <a:r>
              <a:rPr lang="en-US" dirty="0" smtClean="0"/>
              <a:t>Velocity Obstacle</a:t>
            </a:r>
          </a:p>
          <a:p>
            <a:pPr lvl="1" eaLnBrk="1" hangingPunct="1"/>
            <a:r>
              <a:rPr lang="en-US" dirty="0" smtClean="0"/>
              <a:t>Geometric approach</a:t>
            </a:r>
          </a:p>
          <a:p>
            <a:pPr lvl="1" eaLnBrk="1" hangingPunct="1"/>
            <a:r>
              <a:rPr lang="en-US" dirty="0" smtClean="0"/>
              <a:t>Computes collision-free velocity directly in velocity space.</a:t>
            </a:r>
          </a:p>
          <a:p>
            <a:pPr lvl="1" eaLnBrk="1" hangingPunct="1"/>
            <a:r>
              <a:rPr lang="en-US" dirty="0" smtClean="0"/>
              <a:t>Only avoid those for whom a collision is probable.</a:t>
            </a:r>
          </a:p>
        </p:txBody>
      </p:sp>
      <p:sp>
        <p:nvSpPr>
          <p:cNvPr id="190468" name="Footer Placeholder 4"/>
          <p:cNvSpPr txBox="1">
            <a:spLocks noGrp="1"/>
          </p:cNvSpPr>
          <p:nvPr/>
        </p:nvSpPr>
        <p:spPr bwMode="auto">
          <a:xfrm>
            <a:off x="685800" y="6248400"/>
            <a:ext cx="3657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ltLang="zh-TW" sz="1400">
                <a:ea typeface="新細明體" charset="-120"/>
              </a:rPr>
              <a:t>University of North Carolina at Chapel Hill</a:t>
            </a:r>
          </a:p>
        </p:txBody>
      </p:sp>
      <p:sp>
        <p:nvSpPr>
          <p:cNvPr id="190469"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6AEA5142-D3C8-45B5-9B30-896D7A1CD381}" type="slidenum">
              <a:rPr lang="zh-TW" altLang="en-US" sz="1400">
                <a:ea typeface="新細明體" charset="-120"/>
              </a:rPr>
              <a:pPr algn="r" eaLnBrk="1" hangingPunct="1"/>
              <a:t>22</a:t>
            </a:fld>
            <a:endParaRPr lang="en-US" altLang="zh-TW" sz="1400">
              <a:ea typeface="新細明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46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04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p:cNvSpPr>
            <a:spLocks noGrp="1"/>
          </p:cNvSpPr>
          <p:nvPr>
            <p:ph type="title" idx="4294967295"/>
          </p:nvPr>
        </p:nvSpPr>
        <p:spPr/>
        <p:txBody>
          <a:bodyPr/>
          <a:lstStyle/>
          <a:p>
            <a:pPr eaLnBrk="1" hangingPunct="1"/>
            <a:r>
              <a:rPr lang="en-US" smtClean="0"/>
              <a:t>System Overview</a:t>
            </a:r>
          </a:p>
        </p:txBody>
      </p:sp>
      <p:sp>
        <p:nvSpPr>
          <p:cNvPr id="190467" name="Content Placeholder 2"/>
          <p:cNvSpPr>
            <a:spLocks noGrp="1"/>
          </p:cNvSpPr>
          <p:nvPr>
            <p:ph idx="4294967295"/>
          </p:nvPr>
        </p:nvSpPr>
        <p:spPr/>
        <p:txBody>
          <a:bodyPr/>
          <a:lstStyle/>
          <a:p>
            <a:pPr eaLnBrk="1" hangingPunct="1"/>
            <a:r>
              <a:rPr lang="en-US" dirty="0" smtClean="0"/>
              <a:t>Velocity Obstacle</a:t>
            </a:r>
          </a:p>
          <a:p>
            <a:pPr lvl="1" eaLnBrk="1" hangingPunct="1"/>
            <a:r>
              <a:rPr lang="en-US" dirty="0" smtClean="0"/>
              <a:t>Which velocities are collision free?</a:t>
            </a:r>
          </a:p>
        </p:txBody>
      </p:sp>
      <p:sp>
        <p:nvSpPr>
          <p:cNvPr id="190468" name="Footer Placeholder 4"/>
          <p:cNvSpPr txBox="1">
            <a:spLocks noGrp="1"/>
          </p:cNvSpPr>
          <p:nvPr/>
        </p:nvSpPr>
        <p:spPr bwMode="auto">
          <a:xfrm>
            <a:off x="685800" y="6248400"/>
            <a:ext cx="3657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ltLang="zh-TW" sz="1400">
                <a:ea typeface="新細明體" charset="-120"/>
              </a:rPr>
              <a:t>University of North Carolina at Chapel Hill</a:t>
            </a:r>
          </a:p>
        </p:txBody>
      </p:sp>
      <p:sp>
        <p:nvSpPr>
          <p:cNvPr id="190469"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6AEA5142-D3C8-45B5-9B30-896D7A1CD381}" type="slidenum">
              <a:rPr lang="zh-TW" altLang="en-US" sz="1400">
                <a:ea typeface="新細明體" charset="-120"/>
              </a:rPr>
              <a:pPr algn="r" eaLnBrk="1" hangingPunct="1"/>
              <a:t>23</a:t>
            </a:fld>
            <a:endParaRPr lang="en-US" altLang="zh-TW" sz="1400">
              <a:ea typeface="新細明體" charset="-120"/>
            </a:endParaRPr>
          </a:p>
        </p:txBody>
      </p:sp>
      <p:pic>
        <p:nvPicPr>
          <p:cNvPr id="190476" name="Picture 12" descr="vo01"/>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xmlns="" val="0"/>
              </a:ext>
            </a:extLst>
          </a:blip>
          <a:srcRect/>
          <a:stretch>
            <a:fillRect/>
          </a:stretch>
        </p:blipFill>
        <p:spPr bwMode="auto">
          <a:xfrm>
            <a:off x="3124200" y="3349625"/>
            <a:ext cx="3052762" cy="152717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2" name="Straight Arrow Connector 11"/>
          <p:cNvCxnSpPr/>
          <p:nvPr/>
        </p:nvCxnSpPr>
        <p:spPr>
          <a:xfrm>
            <a:off x="3582563" y="4118528"/>
            <a:ext cx="914400" cy="486109"/>
          </a:xfrm>
          <a:prstGeom prst="straightConnector1">
            <a:avLst/>
          </a:prstGeom>
          <a:ln w="63500">
            <a:solidFill>
              <a:srgbClr val="FFFFFF"/>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582563" y="3733800"/>
            <a:ext cx="608437" cy="384728"/>
          </a:xfrm>
          <a:prstGeom prst="straightConnector1">
            <a:avLst/>
          </a:prstGeom>
          <a:ln w="63500">
            <a:solidFill>
              <a:srgbClr val="FFFFFF"/>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584335" y="4114800"/>
            <a:ext cx="1292465" cy="3728"/>
          </a:xfrm>
          <a:prstGeom prst="straightConnector1">
            <a:avLst/>
          </a:prstGeom>
          <a:ln w="63500">
            <a:solidFill>
              <a:srgbClr val="FFFFFF"/>
            </a:solidFill>
            <a:tailEnd type="triangl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6758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Content Placeholder 2"/>
          <p:cNvSpPr>
            <a:spLocks noGrp="1"/>
          </p:cNvSpPr>
          <p:nvPr>
            <p:ph idx="4294967295"/>
          </p:nvPr>
        </p:nvSpPr>
        <p:spPr/>
        <p:txBody>
          <a:bodyPr/>
          <a:lstStyle/>
          <a:p>
            <a:pPr eaLnBrk="1" hangingPunct="1"/>
            <a:r>
              <a:rPr lang="en-US" dirty="0" smtClean="0"/>
              <a:t>Velocity Obstacle</a:t>
            </a:r>
          </a:p>
          <a:p>
            <a:pPr lvl="1" eaLnBrk="1" hangingPunct="1"/>
            <a:r>
              <a:rPr lang="en-US" dirty="0" smtClean="0"/>
              <a:t>Space of </a:t>
            </a:r>
            <a:r>
              <a:rPr lang="en-US" i="1" dirty="0" smtClean="0"/>
              <a:t>relative</a:t>
            </a:r>
            <a:r>
              <a:rPr lang="en-US" dirty="0" smtClean="0"/>
              <a:t> velocities which lead to collision.</a:t>
            </a:r>
          </a:p>
        </p:txBody>
      </p:sp>
      <p:pic>
        <p:nvPicPr>
          <p:cNvPr id="11" name="Picture 15" descr="vo03"/>
          <p:cNvPicPr>
            <a:picLocks noChangeAspect="1" noChangeArrowheads="1"/>
          </p:cNvPicPr>
          <p:nvPr/>
        </p:nvPicPr>
        <p:blipFill rotWithShape="1">
          <a:blip r:embed="rId3">
            <a:clrChange>
              <a:clrFrom>
                <a:srgbClr val="000000"/>
              </a:clrFrom>
              <a:clrTo>
                <a:srgbClr val="000000">
                  <a:alpha val="0"/>
                </a:srgbClr>
              </a:clrTo>
            </a:clrChange>
            <a:extLst>
              <a:ext uri="{28A0092B-C50C-407E-A947-70E740481C1C}">
                <a14:useLocalDpi xmlns:a14="http://schemas.microsoft.com/office/drawing/2010/main" xmlns="" val="0"/>
              </a:ext>
            </a:extLst>
          </a:blip>
          <a:srcRect l="40498" t="-928" r="-3521" b="928"/>
          <a:stretch/>
        </p:blipFill>
        <p:spPr bwMode="auto">
          <a:xfrm>
            <a:off x="4344563" y="3349625"/>
            <a:ext cx="1923939" cy="1527175"/>
          </a:xfrm>
          <a:prstGeom prst="rect">
            <a:avLst/>
          </a:prstGeom>
          <a:noFill/>
          <a:extLst>
            <a:ext uri="{909E8E84-426E-40DD-AFC4-6F175D3DCCD1}">
              <a14:hiddenFill xmlns:a14="http://schemas.microsoft.com/office/drawing/2010/main" xmlns="">
                <a:solidFill>
                  <a:srgbClr val="FFFFFF"/>
                </a:solidFill>
              </a14:hiddenFill>
            </a:ext>
          </a:extLst>
        </p:spPr>
      </p:pic>
      <p:sp>
        <p:nvSpPr>
          <p:cNvPr id="190466" name="Title 1"/>
          <p:cNvSpPr>
            <a:spLocks noGrp="1"/>
          </p:cNvSpPr>
          <p:nvPr>
            <p:ph type="title" idx="4294967295"/>
          </p:nvPr>
        </p:nvSpPr>
        <p:spPr/>
        <p:txBody>
          <a:bodyPr/>
          <a:lstStyle/>
          <a:p>
            <a:pPr eaLnBrk="1" hangingPunct="1"/>
            <a:r>
              <a:rPr lang="en-US" smtClean="0"/>
              <a:t>System Overview</a:t>
            </a:r>
          </a:p>
        </p:txBody>
      </p:sp>
      <p:sp>
        <p:nvSpPr>
          <p:cNvPr id="190468" name="Footer Placeholder 4"/>
          <p:cNvSpPr txBox="1">
            <a:spLocks noGrp="1"/>
          </p:cNvSpPr>
          <p:nvPr/>
        </p:nvSpPr>
        <p:spPr bwMode="auto">
          <a:xfrm>
            <a:off x="685800" y="6248400"/>
            <a:ext cx="3657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ltLang="zh-TW" sz="1400">
                <a:ea typeface="新細明體" charset="-120"/>
              </a:rPr>
              <a:t>University of North Carolina at Chapel Hill</a:t>
            </a:r>
          </a:p>
        </p:txBody>
      </p:sp>
      <p:sp>
        <p:nvSpPr>
          <p:cNvPr id="190469"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6AEA5142-D3C8-45B5-9B30-896D7A1CD381}" type="slidenum">
              <a:rPr lang="zh-TW" altLang="en-US" sz="1400">
                <a:ea typeface="新細明體" charset="-120"/>
              </a:rPr>
              <a:pPr algn="r" eaLnBrk="1" hangingPunct="1"/>
              <a:t>24</a:t>
            </a:fld>
            <a:endParaRPr lang="en-US" altLang="zh-TW" sz="1400">
              <a:ea typeface="新細明體" charset="-120"/>
            </a:endParaRPr>
          </a:p>
        </p:txBody>
      </p:sp>
      <p:pic>
        <p:nvPicPr>
          <p:cNvPr id="190476" name="Picture 12" descr="vo01"/>
          <p:cNvPicPr>
            <a:picLocks noChangeAspect="1" noChangeArrowheads="1"/>
          </p:cNvPicPr>
          <p:nvPr/>
        </p:nvPicPr>
        <p:blipFill rotWithShape="1">
          <a:blip r:embed="rId4">
            <a:clrChange>
              <a:clrFrom>
                <a:srgbClr val="000000"/>
              </a:clrFrom>
              <a:clrTo>
                <a:srgbClr val="000000">
                  <a:alpha val="0"/>
                </a:srgbClr>
              </a:clrTo>
            </a:clrChange>
            <a:extLst>
              <a:ext uri="{28A0092B-C50C-407E-A947-70E740481C1C}">
                <a14:useLocalDpi xmlns:a14="http://schemas.microsoft.com/office/drawing/2010/main" xmlns="" val="0"/>
              </a:ext>
            </a:extLst>
          </a:blip>
          <a:srcRect r="62062"/>
          <a:stretch/>
        </p:blipFill>
        <p:spPr bwMode="auto">
          <a:xfrm>
            <a:off x="3124200" y="3347853"/>
            <a:ext cx="1158153" cy="152717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 name="Straight Arrow Connector 2"/>
          <p:cNvCxnSpPr/>
          <p:nvPr/>
        </p:nvCxnSpPr>
        <p:spPr>
          <a:xfrm>
            <a:off x="3582563" y="4113212"/>
            <a:ext cx="1295400" cy="181309"/>
          </a:xfrm>
          <a:prstGeom prst="straightConnector1">
            <a:avLst/>
          </a:prstGeom>
          <a:ln w="63500">
            <a:solidFill>
              <a:schemeClr val="bg2"/>
            </a:solidFill>
            <a:tailEnd type="triangle" w="med" len="sm"/>
          </a:ln>
          <a:effectLst>
            <a:glow rad="25400">
              <a:srgbClr val="FFFFFF"/>
            </a:glo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582563" y="4118528"/>
            <a:ext cx="914400" cy="486109"/>
          </a:xfrm>
          <a:prstGeom prst="straightConnector1">
            <a:avLst/>
          </a:prstGeom>
          <a:ln w="63500">
            <a:solidFill>
              <a:srgbClr val="FFFFFF"/>
            </a:solidFill>
            <a:tailEnd type="triangl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2170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Content Placeholder 2"/>
          <p:cNvSpPr>
            <a:spLocks noGrp="1"/>
          </p:cNvSpPr>
          <p:nvPr>
            <p:ph idx="4294967295"/>
          </p:nvPr>
        </p:nvSpPr>
        <p:spPr/>
        <p:txBody>
          <a:bodyPr/>
          <a:lstStyle/>
          <a:p>
            <a:pPr eaLnBrk="1" hangingPunct="1"/>
            <a:r>
              <a:rPr lang="en-US" dirty="0" smtClean="0"/>
              <a:t>Velocity Obstacle</a:t>
            </a:r>
          </a:p>
          <a:p>
            <a:pPr lvl="1" eaLnBrk="1" hangingPunct="1"/>
            <a:r>
              <a:rPr lang="en-US" dirty="0" smtClean="0"/>
              <a:t>Assumptions of 1-sided avoidance leads to oscillation.</a:t>
            </a:r>
          </a:p>
          <a:p>
            <a:pPr lvl="1" eaLnBrk="1" hangingPunct="1"/>
            <a:r>
              <a:rPr lang="en-US" u="sng" dirty="0" smtClean="0"/>
              <a:t>Reciprocal</a:t>
            </a:r>
            <a:r>
              <a:rPr lang="en-US" dirty="0" smtClean="0"/>
              <a:t> Velocity Obstacle</a:t>
            </a:r>
          </a:p>
          <a:p>
            <a:pPr lvl="1" eaLnBrk="1" hangingPunct="1"/>
            <a:r>
              <a:rPr lang="en-US" dirty="0" smtClean="0"/>
              <a:t>Reciprocity</a:t>
            </a:r>
          </a:p>
          <a:p>
            <a:pPr lvl="2" eaLnBrk="1" hangingPunct="1"/>
            <a:r>
              <a:rPr lang="en-US" dirty="0" smtClean="0"/>
              <a:t>VO reports required change in </a:t>
            </a:r>
            <a:r>
              <a:rPr lang="en-US" i="1" dirty="0" smtClean="0"/>
              <a:t>relative</a:t>
            </a:r>
            <a:r>
              <a:rPr lang="en-US" dirty="0" smtClean="0"/>
              <a:t> velocity.</a:t>
            </a:r>
          </a:p>
          <a:p>
            <a:pPr lvl="2" eaLnBrk="1" hangingPunct="1"/>
            <a:r>
              <a:rPr lang="en-US" dirty="0" smtClean="0"/>
              <a:t>The change is shared between the agents by symmetrically displacing velocity obstacles.</a:t>
            </a:r>
            <a:endParaRPr lang="en-US" dirty="0"/>
          </a:p>
        </p:txBody>
      </p:sp>
      <p:sp>
        <p:nvSpPr>
          <p:cNvPr id="190466" name="Title 1"/>
          <p:cNvSpPr>
            <a:spLocks noGrp="1"/>
          </p:cNvSpPr>
          <p:nvPr>
            <p:ph type="title" idx="4294967295"/>
          </p:nvPr>
        </p:nvSpPr>
        <p:spPr/>
        <p:txBody>
          <a:bodyPr/>
          <a:lstStyle/>
          <a:p>
            <a:pPr eaLnBrk="1" hangingPunct="1"/>
            <a:r>
              <a:rPr lang="en-US" smtClean="0"/>
              <a:t>System Overview</a:t>
            </a:r>
          </a:p>
        </p:txBody>
      </p:sp>
      <p:sp>
        <p:nvSpPr>
          <p:cNvPr id="190468" name="Footer Placeholder 4"/>
          <p:cNvSpPr txBox="1">
            <a:spLocks noGrp="1"/>
          </p:cNvSpPr>
          <p:nvPr/>
        </p:nvSpPr>
        <p:spPr bwMode="auto">
          <a:xfrm>
            <a:off x="685800" y="6248400"/>
            <a:ext cx="3657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ltLang="zh-TW" sz="1400">
                <a:ea typeface="新細明體" charset="-120"/>
              </a:rPr>
              <a:t>University of North Carolina at Chapel Hill</a:t>
            </a:r>
          </a:p>
        </p:txBody>
      </p:sp>
      <p:sp>
        <p:nvSpPr>
          <p:cNvPr id="190469"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6AEA5142-D3C8-45B5-9B30-896D7A1CD381}" type="slidenum">
              <a:rPr lang="zh-TW" altLang="en-US" sz="1400">
                <a:ea typeface="新細明體" charset="-120"/>
              </a:rPr>
              <a:pPr algn="r" eaLnBrk="1" hangingPunct="1"/>
              <a:t>25</a:t>
            </a:fld>
            <a:endParaRPr lang="en-US" altLang="zh-TW" sz="1400">
              <a:ea typeface="新細明體" charset="-120"/>
            </a:endParaRPr>
          </a:p>
        </p:txBody>
      </p:sp>
    </p:spTree>
    <p:extLst>
      <p:ext uri="{BB962C8B-B14F-4D97-AF65-F5344CB8AC3E}">
        <p14:creationId xmlns:p14="http://schemas.microsoft.com/office/powerpoint/2010/main" xmlns="" val="400577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46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046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046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04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p:cNvSpPr>
            <a:spLocks noGrp="1"/>
          </p:cNvSpPr>
          <p:nvPr>
            <p:ph type="title" idx="4294967295"/>
          </p:nvPr>
        </p:nvSpPr>
        <p:spPr/>
        <p:txBody>
          <a:bodyPr/>
          <a:lstStyle/>
          <a:p>
            <a:pPr eaLnBrk="1" hangingPunct="1"/>
            <a:r>
              <a:rPr lang="en-US" smtClean="0"/>
              <a:t>System Overview</a:t>
            </a:r>
          </a:p>
        </p:txBody>
      </p:sp>
      <p:sp>
        <p:nvSpPr>
          <p:cNvPr id="190467" name="Content Placeholder 2"/>
          <p:cNvSpPr>
            <a:spLocks noGrp="1"/>
          </p:cNvSpPr>
          <p:nvPr>
            <p:ph idx="4294967295"/>
          </p:nvPr>
        </p:nvSpPr>
        <p:spPr/>
        <p:txBody>
          <a:bodyPr/>
          <a:lstStyle/>
          <a:p>
            <a:pPr eaLnBrk="1" hangingPunct="1"/>
            <a:r>
              <a:rPr lang="en-US" dirty="0" smtClean="0"/>
              <a:t>Velocity Obstacle</a:t>
            </a:r>
          </a:p>
          <a:p>
            <a:pPr lvl="1" eaLnBrk="1" hangingPunct="1"/>
            <a:r>
              <a:rPr lang="en-US" dirty="0" smtClean="0"/>
              <a:t>Multiple neighbors</a:t>
            </a:r>
          </a:p>
        </p:txBody>
      </p:sp>
      <p:sp>
        <p:nvSpPr>
          <p:cNvPr id="190468" name="Footer Placeholder 4"/>
          <p:cNvSpPr txBox="1">
            <a:spLocks noGrp="1"/>
          </p:cNvSpPr>
          <p:nvPr/>
        </p:nvSpPr>
        <p:spPr bwMode="auto">
          <a:xfrm>
            <a:off x="685800" y="6248400"/>
            <a:ext cx="3657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ltLang="zh-TW" sz="1400">
                <a:ea typeface="新細明體" charset="-120"/>
              </a:rPr>
              <a:t>University of North Carolina at Chapel Hill</a:t>
            </a:r>
          </a:p>
        </p:txBody>
      </p:sp>
      <p:sp>
        <p:nvSpPr>
          <p:cNvPr id="190469"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6AEA5142-D3C8-45B5-9B30-896D7A1CD381}" type="slidenum">
              <a:rPr lang="zh-TW" altLang="en-US" sz="1400">
                <a:ea typeface="新細明體" charset="-120"/>
              </a:rPr>
              <a:pPr algn="r" eaLnBrk="1" hangingPunct="1"/>
              <a:t>26</a:t>
            </a:fld>
            <a:endParaRPr lang="en-US" altLang="zh-TW" sz="1400">
              <a:ea typeface="新細明體" charset="-120"/>
            </a:endParaRPr>
          </a:p>
        </p:txBody>
      </p:sp>
      <p:pic>
        <p:nvPicPr>
          <p:cNvPr id="9" name="Picture 12" descr="vo01"/>
          <p:cNvPicPr>
            <a:picLocks noChangeAspect="1" noChangeArrowheads="1"/>
          </p:cNvPicPr>
          <p:nvPr/>
        </p:nvPicPr>
        <p:blipFill rotWithShape="1">
          <a:blip r:embed="rId3">
            <a:clrChange>
              <a:clrFrom>
                <a:srgbClr val="000000"/>
              </a:clrFrom>
              <a:clrTo>
                <a:srgbClr val="000000">
                  <a:alpha val="0"/>
                </a:srgbClr>
              </a:clrTo>
            </a:clrChange>
            <a:extLst>
              <a:ext uri="{28A0092B-C50C-407E-A947-70E740481C1C}">
                <a14:useLocalDpi xmlns:a14="http://schemas.microsoft.com/office/drawing/2010/main" xmlns="" val="0"/>
              </a:ext>
            </a:extLst>
          </a:blip>
          <a:srcRect l="55921" t="-14621" r="-5921" b="14621"/>
          <a:stretch/>
        </p:blipFill>
        <p:spPr bwMode="auto">
          <a:xfrm>
            <a:off x="3886227" y="4568825"/>
            <a:ext cx="1526381" cy="1527175"/>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12" descr="vo01"/>
          <p:cNvPicPr>
            <a:picLocks noChangeAspect="1" noChangeArrowheads="1"/>
          </p:cNvPicPr>
          <p:nvPr/>
        </p:nvPicPr>
        <p:blipFill rotWithShape="1">
          <a:blip r:embed="rId3">
            <a:clrChange>
              <a:clrFrom>
                <a:srgbClr val="000000"/>
              </a:clrFrom>
              <a:clrTo>
                <a:srgbClr val="000000">
                  <a:alpha val="0"/>
                </a:srgbClr>
              </a:clrTo>
            </a:clrChange>
            <a:extLst>
              <a:ext uri="{28A0092B-C50C-407E-A947-70E740481C1C}">
                <a14:useLocalDpi xmlns:a14="http://schemas.microsoft.com/office/drawing/2010/main" xmlns="" val="0"/>
              </a:ext>
            </a:extLst>
          </a:blip>
          <a:srcRect l="55921" t="-14621" r="-5921" b="14621"/>
          <a:stretch/>
        </p:blipFill>
        <p:spPr bwMode="auto">
          <a:xfrm>
            <a:off x="1600200" y="3635117"/>
            <a:ext cx="1526381" cy="1527175"/>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2" descr="vo01"/>
          <p:cNvPicPr>
            <a:picLocks noChangeAspect="1" noChangeArrowheads="1"/>
          </p:cNvPicPr>
          <p:nvPr/>
        </p:nvPicPr>
        <p:blipFill rotWithShape="1">
          <a:blip r:embed="rId3">
            <a:clrChange>
              <a:clrFrom>
                <a:srgbClr val="000000"/>
              </a:clrFrom>
              <a:clrTo>
                <a:srgbClr val="000000">
                  <a:alpha val="0"/>
                </a:srgbClr>
              </a:clrTo>
            </a:clrChange>
            <a:extLst>
              <a:ext uri="{28A0092B-C50C-407E-A947-70E740481C1C}">
                <a14:useLocalDpi xmlns:a14="http://schemas.microsoft.com/office/drawing/2010/main" xmlns="" val="0"/>
              </a:ext>
            </a:extLst>
          </a:blip>
          <a:srcRect r="62062"/>
          <a:stretch/>
        </p:blipFill>
        <p:spPr bwMode="auto">
          <a:xfrm>
            <a:off x="3124200" y="3347853"/>
            <a:ext cx="1158153" cy="1527175"/>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5" descr="vo03"/>
          <p:cNvPicPr>
            <a:picLocks noChangeAspect="1" noChangeArrowheads="1"/>
          </p:cNvPicPr>
          <p:nvPr/>
        </p:nvPicPr>
        <p:blipFill rotWithShape="1">
          <a:blip r:embed="rId4">
            <a:clrChange>
              <a:clrFrom>
                <a:srgbClr val="000000"/>
              </a:clrFrom>
              <a:clrTo>
                <a:srgbClr val="000000">
                  <a:alpha val="0"/>
                </a:srgbClr>
              </a:clrTo>
            </a:clrChange>
            <a:extLst>
              <a:ext uri="{28A0092B-C50C-407E-A947-70E740481C1C}">
                <a14:useLocalDpi xmlns:a14="http://schemas.microsoft.com/office/drawing/2010/main" xmlns="" val="0"/>
              </a:ext>
            </a:extLst>
          </a:blip>
          <a:srcRect l="40498" t="-928" r="-3521" b="928"/>
          <a:stretch/>
        </p:blipFill>
        <p:spPr bwMode="auto">
          <a:xfrm>
            <a:off x="4344563" y="3349625"/>
            <a:ext cx="1923939" cy="15271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367034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5" descr="vo03"/>
          <p:cNvPicPr>
            <a:picLocks noChangeAspect="1" noChangeArrowheads="1"/>
          </p:cNvPicPr>
          <p:nvPr/>
        </p:nvPicPr>
        <p:blipFill rotWithShape="1">
          <a:blip r:embed="rId3">
            <a:clrChange>
              <a:clrFrom>
                <a:srgbClr val="000000"/>
              </a:clrFrom>
              <a:clrTo>
                <a:srgbClr val="000000">
                  <a:alpha val="0"/>
                </a:srgbClr>
              </a:clrTo>
            </a:clrChange>
            <a:extLst>
              <a:ext uri="{28A0092B-C50C-407E-A947-70E740481C1C}">
                <a14:useLocalDpi xmlns:a14="http://schemas.microsoft.com/office/drawing/2010/main" xmlns="" val="0"/>
              </a:ext>
            </a:extLst>
          </a:blip>
          <a:srcRect l="40498" t="-928" r="-3521" b="928"/>
          <a:stretch/>
        </p:blipFill>
        <p:spPr bwMode="auto">
          <a:xfrm rot="9676021">
            <a:off x="1032473" y="3869733"/>
            <a:ext cx="1923939" cy="1527175"/>
          </a:xfrm>
          <a:prstGeom prst="rect">
            <a:avLst/>
          </a:prstGeom>
          <a:noFill/>
          <a:extLst>
            <a:ext uri="{909E8E84-426E-40DD-AFC4-6F175D3DCCD1}">
              <a14:hiddenFill xmlns:a14="http://schemas.microsoft.com/office/drawing/2010/main" xmlns="">
                <a:solidFill>
                  <a:srgbClr val="FFFFFF"/>
                </a:solidFill>
              </a14:hiddenFill>
            </a:ext>
          </a:extLst>
        </p:spPr>
      </p:pic>
      <p:sp>
        <p:nvSpPr>
          <p:cNvPr id="190467" name="Content Placeholder 2"/>
          <p:cNvSpPr>
            <a:spLocks noGrp="1"/>
          </p:cNvSpPr>
          <p:nvPr>
            <p:ph idx="4294967295"/>
          </p:nvPr>
        </p:nvSpPr>
        <p:spPr/>
        <p:txBody>
          <a:bodyPr/>
          <a:lstStyle/>
          <a:p>
            <a:pPr eaLnBrk="1" hangingPunct="1"/>
            <a:r>
              <a:rPr lang="en-US" dirty="0" smtClean="0"/>
              <a:t>Velocity Obstacle</a:t>
            </a:r>
          </a:p>
          <a:p>
            <a:pPr lvl="1" eaLnBrk="1" hangingPunct="1"/>
            <a:r>
              <a:rPr lang="en-US" dirty="0" smtClean="0"/>
              <a:t>Multiple neighbors </a:t>
            </a:r>
            <a:r>
              <a:rPr lang="en-US" dirty="0" smtClean="0">
                <a:sym typeface="Wingdings" pitchFamily="2" charset="2"/>
              </a:rPr>
              <a:t> multiple VOs.</a:t>
            </a:r>
            <a:endParaRPr lang="en-US" dirty="0" smtClean="0"/>
          </a:p>
        </p:txBody>
      </p:sp>
      <p:pic>
        <p:nvPicPr>
          <p:cNvPr id="11" name="Picture 15" descr="vo03"/>
          <p:cNvPicPr>
            <a:picLocks noChangeAspect="1" noChangeArrowheads="1"/>
          </p:cNvPicPr>
          <p:nvPr/>
        </p:nvPicPr>
        <p:blipFill rotWithShape="1">
          <a:blip r:embed="rId3">
            <a:clrChange>
              <a:clrFrom>
                <a:srgbClr val="000000"/>
              </a:clrFrom>
              <a:clrTo>
                <a:srgbClr val="000000">
                  <a:alpha val="0"/>
                </a:srgbClr>
              </a:clrTo>
            </a:clrChange>
            <a:extLst>
              <a:ext uri="{28A0092B-C50C-407E-A947-70E740481C1C}">
                <a14:useLocalDpi xmlns:a14="http://schemas.microsoft.com/office/drawing/2010/main" xmlns="" val="0"/>
              </a:ext>
            </a:extLst>
          </a:blip>
          <a:srcRect l="40498" t="-928" r="-3521" b="928"/>
          <a:stretch/>
        </p:blipFill>
        <p:spPr bwMode="auto">
          <a:xfrm>
            <a:off x="4343400" y="3352800"/>
            <a:ext cx="1923939" cy="1527175"/>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5" descr="vo03"/>
          <p:cNvPicPr>
            <a:picLocks noChangeAspect="1" noChangeArrowheads="1"/>
          </p:cNvPicPr>
          <p:nvPr/>
        </p:nvPicPr>
        <p:blipFill rotWithShape="1">
          <a:blip r:embed="rId3">
            <a:clrChange>
              <a:clrFrom>
                <a:srgbClr val="000000"/>
              </a:clrFrom>
              <a:clrTo>
                <a:srgbClr val="000000">
                  <a:alpha val="0"/>
                </a:srgbClr>
              </a:clrTo>
            </a:clrChange>
            <a:extLst>
              <a:ext uri="{28A0092B-C50C-407E-A947-70E740481C1C}">
                <a14:useLocalDpi xmlns:a14="http://schemas.microsoft.com/office/drawing/2010/main" xmlns="" val="0"/>
              </a:ext>
            </a:extLst>
          </a:blip>
          <a:srcRect l="41178" t="5374" r="-4201" b="-5374"/>
          <a:stretch/>
        </p:blipFill>
        <p:spPr bwMode="auto">
          <a:xfrm rot="3697536">
            <a:off x="3345706" y="4885132"/>
            <a:ext cx="1923939" cy="1527175"/>
          </a:xfrm>
          <a:prstGeom prst="rect">
            <a:avLst/>
          </a:prstGeom>
          <a:noFill/>
          <a:extLst>
            <a:ext uri="{909E8E84-426E-40DD-AFC4-6F175D3DCCD1}">
              <a14:hiddenFill xmlns:a14="http://schemas.microsoft.com/office/drawing/2010/main" xmlns="">
                <a:solidFill>
                  <a:srgbClr val="FFFFFF"/>
                </a:solidFill>
              </a14:hiddenFill>
            </a:ext>
          </a:extLst>
        </p:spPr>
      </p:pic>
      <p:sp>
        <p:nvSpPr>
          <p:cNvPr id="190466" name="Title 1"/>
          <p:cNvSpPr>
            <a:spLocks noGrp="1"/>
          </p:cNvSpPr>
          <p:nvPr>
            <p:ph type="title" idx="4294967295"/>
          </p:nvPr>
        </p:nvSpPr>
        <p:spPr/>
        <p:txBody>
          <a:bodyPr/>
          <a:lstStyle/>
          <a:p>
            <a:pPr eaLnBrk="1" hangingPunct="1"/>
            <a:r>
              <a:rPr lang="en-US" smtClean="0"/>
              <a:t>System Overview</a:t>
            </a:r>
          </a:p>
        </p:txBody>
      </p:sp>
      <p:sp>
        <p:nvSpPr>
          <p:cNvPr id="190468" name="Footer Placeholder 4"/>
          <p:cNvSpPr txBox="1">
            <a:spLocks noGrp="1"/>
          </p:cNvSpPr>
          <p:nvPr/>
        </p:nvSpPr>
        <p:spPr bwMode="auto">
          <a:xfrm>
            <a:off x="685800" y="6248400"/>
            <a:ext cx="3657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ltLang="zh-TW" sz="1400">
                <a:ea typeface="新細明體" charset="-120"/>
              </a:rPr>
              <a:t>University of North Carolina at Chapel Hill</a:t>
            </a:r>
          </a:p>
        </p:txBody>
      </p:sp>
      <p:sp>
        <p:nvSpPr>
          <p:cNvPr id="190469"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6AEA5142-D3C8-45B5-9B30-896D7A1CD381}" type="slidenum">
              <a:rPr lang="zh-TW" altLang="en-US" sz="1400">
                <a:ea typeface="新細明體" charset="-120"/>
              </a:rPr>
              <a:pPr algn="r" eaLnBrk="1" hangingPunct="1"/>
              <a:t>27</a:t>
            </a:fld>
            <a:endParaRPr lang="en-US" altLang="zh-TW" sz="1400">
              <a:ea typeface="新細明體" charset="-120"/>
            </a:endParaRPr>
          </a:p>
        </p:txBody>
      </p:sp>
      <p:pic>
        <p:nvPicPr>
          <p:cNvPr id="10" name="Picture 12" descr="vo01"/>
          <p:cNvPicPr>
            <a:picLocks noChangeAspect="1" noChangeArrowheads="1"/>
          </p:cNvPicPr>
          <p:nvPr/>
        </p:nvPicPr>
        <p:blipFill rotWithShape="1">
          <a:blip r:embed="rId4">
            <a:clrChange>
              <a:clrFrom>
                <a:srgbClr val="000000"/>
              </a:clrFrom>
              <a:clrTo>
                <a:srgbClr val="000000">
                  <a:alpha val="0"/>
                </a:srgbClr>
              </a:clrTo>
            </a:clrChange>
            <a:extLst>
              <a:ext uri="{28A0092B-C50C-407E-A947-70E740481C1C}">
                <a14:useLocalDpi xmlns:a14="http://schemas.microsoft.com/office/drawing/2010/main" xmlns="" val="0"/>
              </a:ext>
            </a:extLst>
          </a:blip>
          <a:srcRect r="62062"/>
          <a:stretch/>
        </p:blipFill>
        <p:spPr bwMode="auto">
          <a:xfrm>
            <a:off x="3124200" y="3347853"/>
            <a:ext cx="1158153" cy="15271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107007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5" descr="vo03"/>
          <p:cNvPicPr>
            <a:picLocks noChangeAspect="1" noChangeArrowheads="1"/>
          </p:cNvPicPr>
          <p:nvPr/>
        </p:nvPicPr>
        <p:blipFill rotWithShape="1">
          <a:blip r:embed="rId3">
            <a:clrChange>
              <a:clrFrom>
                <a:srgbClr val="000000"/>
              </a:clrFrom>
              <a:clrTo>
                <a:srgbClr val="000000">
                  <a:alpha val="0"/>
                </a:srgbClr>
              </a:clrTo>
            </a:clrChange>
            <a:extLst>
              <a:ext uri="{28A0092B-C50C-407E-A947-70E740481C1C}">
                <a14:useLocalDpi xmlns:a14="http://schemas.microsoft.com/office/drawing/2010/main" xmlns="" val="0"/>
              </a:ext>
            </a:extLst>
          </a:blip>
          <a:srcRect l="40498" t="-928" r="-3521" b="928"/>
          <a:stretch/>
        </p:blipFill>
        <p:spPr bwMode="auto">
          <a:xfrm rot="9676021">
            <a:off x="1032473" y="3869733"/>
            <a:ext cx="1923939" cy="1527175"/>
          </a:xfrm>
          <a:prstGeom prst="rect">
            <a:avLst/>
          </a:prstGeom>
          <a:noFill/>
          <a:extLst>
            <a:ext uri="{909E8E84-426E-40DD-AFC4-6F175D3DCCD1}">
              <a14:hiddenFill xmlns:a14="http://schemas.microsoft.com/office/drawing/2010/main" xmlns="">
                <a:solidFill>
                  <a:srgbClr val="FFFFFF"/>
                </a:solidFill>
              </a14:hiddenFill>
            </a:ext>
          </a:extLst>
        </p:spPr>
      </p:pic>
      <p:sp>
        <p:nvSpPr>
          <p:cNvPr id="190467" name="Content Placeholder 2"/>
          <p:cNvSpPr>
            <a:spLocks noGrp="1"/>
          </p:cNvSpPr>
          <p:nvPr>
            <p:ph idx="4294967295"/>
          </p:nvPr>
        </p:nvSpPr>
        <p:spPr/>
        <p:txBody>
          <a:bodyPr/>
          <a:lstStyle/>
          <a:p>
            <a:pPr eaLnBrk="1" hangingPunct="1"/>
            <a:r>
              <a:rPr lang="en-US" dirty="0" smtClean="0"/>
              <a:t>Velocity Obstacle</a:t>
            </a:r>
          </a:p>
          <a:p>
            <a:pPr lvl="1" eaLnBrk="1" hangingPunct="1"/>
            <a:r>
              <a:rPr lang="en-US" dirty="0" smtClean="0"/>
              <a:t>If preferred velocity is outside – take it</a:t>
            </a:r>
            <a:r>
              <a:rPr lang="en-US" dirty="0" smtClean="0">
                <a:sym typeface="Wingdings" pitchFamily="2" charset="2"/>
              </a:rPr>
              <a:t>.</a:t>
            </a:r>
            <a:endParaRPr lang="en-US" dirty="0" smtClean="0"/>
          </a:p>
        </p:txBody>
      </p:sp>
      <p:pic>
        <p:nvPicPr>
          <p:cNvPr id="11" name="Picture 15" descr="vo03"/>
          <p:cNvPicPr>
            <a:picLocks noChangeAspect="1" noChangeArrowheads="1"/>
          </p:cNvPicPr>
          <p:nvPr/>
        </p:nvPicPr>
        <p:blipFill rotWithShape="1">
          <a:blip r:embed="rId3">
            <a:clrChange>
              <a:clrFrom>
                <a:srgbClr val="000000"/>
              </a:clrFrom>
              <a:clrTo>
                <a:srgbClr val="000000">
                  <a:alpha val="0"/>
                </a:srgbClr>
              </a:clrTo>
            </a:clrChange>
            <a:extLst>
              <a:ext uri="{28A0092B-C50C-407E-A947-70E740481C1C}">
                <a14:useLocalDpi xmlns:a14="http://schemas.microsoft.com/office/drawing/2010/main" xmlns="" val="0"/>
              </a:ext>
            </a:extLst>
          </a:blip>
          <a:srcRect l="40498" t="-928" r="-3521" b="928"/>
          <a:stretch/>
        </p:blipFill>
        <p:spPr bwMode="auto">
          <a:xfrm>
            <a:off x="4343400" y="3352800"/>
            <a:ext cx="1923939" cy="1527175"/>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5" descr="vo03"/>
          <p:cNvPicPr>
            <a:picLocks noChangeAspect="1" noChangeArrowheads="1"/>
          </p:cNvPicPr>
          <p:nvPr/>
        </p:nvPicPr>
        <p:blipFill rotWithShape="1">
          <a:blip r:embed="rId3">
            <a:clrChange>
              <a:clrFrom>
                <a:srgbClr val="000000"/>
              </a:clrFrom>
              <a:clrTo>
                <a:srgbClr val="000000">
                  <a:alpha val="0"/>
                </a:srgbClr>
              </a:clrTo>
            </a:clrChange>
            <a:extLst>
              <a:ext uri="{28A0092B-C50C-407E-A947-70E740481C1C}">
                <a14:useLocalDpi xmlns:a14="http://schemas.microsoft.com/office/drawing/2010/main" xmlns="" val="0"/>
              </a:ext>
            </a:extLst>
          </a:blip>
          <a:srcRect l="41178" t="5374" r="-4201" b="-5374"/>
          <a:stretch/>
        </p:blipFill>
        <p:spPr bwMode="auto">
          <a:xfrm rot="3697536">
            <a:off x="3345706" y="4885132"/>
            <a:ext cx="1923939" cy="1527175"/>
          </a:xfrm>
          <a:prstGeom prst="rect">
            <a:avLst/>
          </a:prstGeom>
          <a:noFill/>
          <a:extLst>
            <a:ext uri="{909E8E84-426E-40DD-AFC4-6F175D3DCCD1}">
              <a14:hiddenFill xmlns:a14="http://schemas.microsoft.com/office/drawing/2010/main" xmlns="">
                <a:solidFill>
                  <a:srgbClr val="FFFFFF"/>
                </a:solidFill>
              </a14:hiddenFill>
            </a:ext>
          </a:extLst>
        </p:spPr>
      </p:pic>
      <p:sp>
        <p:nvSpPr>
          <p:cNvPr id="190466" name="Title 1"/>
          <p:cNvSpPr>
            <a:spLocks noGrp="1"/>
          </p:cNvSpPr>
          <p:nvPr>
            <p:ph type="title" idx="4294967295"/>
          </p:nvPr>
        </p:nvSpPr>
        <p:spPr/>
        <p:txBody>
          <a:bodyPr/>
          <a:lstStyle/>
          <a:p>
            <a:pPr eaLnBrk="1" hangingPunct="1"/>
            <a:r>
              <a:rPr lang="en-US" smtClean="0"/>
              <a:t>System Overview</a:t>
            </a:r>
          </a:p>
        </p:txBody>
      </p:sp>
      <p:sp>
        <p:nvSpPr>
          <p:cNvPr id="190468" name="Footer Placeholder 4"/>
          <p:cNvSpPr txBox="1">
            <a:spLocks noGrp="1"/>
          </p:cNvSpPr>
          <p:nvPr/>
        </p:nvSpPr>
        <p:spPr bwMode="auto">
          <a:xfrm>
            <a:off x="685800" y="6248400"/>
            <a:ext cx="3657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ltLang="zh-TW" sz="1400">
                <a:ea typeface="新細明體" charset="-120"/>
              </a:rPr>
              <a:t>University of North Carolina at Chapel Hill</a:t>
            </a:r>
          </a:p>
        </p:txBody>
      </p:sp>
      <p:sp>
        <p:nvSpPr>
          <p:cNvPr id="190469"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6AEA5142-D3C8-45B5-9B30-896D7A1CD381}" type="slidenum">
              <a:rPr lang="zh-TW" altLang="en-US" sz="1400">
                <a:ea typeface="新細明體" charset="-120"/>
              </a:rPr>
              <a:pPr algn="r" eaLnBrk="1" hangingPunct="1"/>
              <a:t>28</a:t>
            </a:fld>
            <a:endParaRPr lang="en-US" altLang="zh-TW" sz="1400">
              <a:ea typeface="新細明體" charset="-120"/>
            </a:endParaRPr>
          </a:p>
        </p:txBody>
      </p:sp>
      <p:pic>
        <p:nvPicPr>
          <p:cNvPr id="10" name="Picture 12" descr="vo01"/>
          <p:cNvPicPr>
            <a:picLocks noChangeAspect="1" noChangeArrowheads="1"/>
          </p:cNvPicPr>
          <p:nvPr/>
        </p:nvPicPr>
        <p:blipFill rotWithShape="1">
          <a:blip r:embed="rId4">
            <a:clrChange>
              <a:clrFrom>
                <a:srgbClr val="000000"/>
              </a:clrFrom>
              <a:clrTo>
                <a:srgbClr val="000000">
                  <a:alpha val="0"/>
                </a:srgbClr>
              </a:clrTo>
            </a:clrChange>
            <a:extLst>
              <a:ext uri="{28A0092B-C50C-407E-A947-70E740481C1C}">
                <a14:useLocalDpi xmlns:a14="http://schemas.microsoft.com/office/drawing/2010/main" xmlns="" val="0"/>
              </a:ext>
            </a:extLst>
          </a:blip>
          <a:srcRect r="62062"/>
          <a:stretch/>
        </p:blipFill>
        <p:spPr bwMode="auto">
          <a:xfrm>
            <a:off x="3124200" y="3347853"/>
            <a:ext cx="1158153" cy="152717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4" name="Straight Arrow Connector 13"/>
          <p:cNvCxnSpPr/>
          <p:nvPr/>
        </p:nvCxnSpPr>
        <p:spPr>
          <a:xfrm flipH="1">
            <a:off x="2819400" y="4113212"/>
            <a:ext cx="763163" cy="1144588"/>
          </a:xfrm>
          <a:prstGeom prst="straightConnector1">
            <a:avLst/>
          </a:prstGeom>
          <a:ln w="63500">
            <a:solidFill>
              <a:schemeClr val="accent1"/>
            </a:solidFill>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128441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5" descr="vo03"/>
          <p:cNvPicPr>
            <a:picLocks noChangeAspect="1" noChangeArrowheads="1"/>
          </p:cNvPicPr>
          <p:nvPr/>
        </p:nvPicPr>
        <p:blipFill rotWithShape="1">
          <a:blip r:embed="rId3">
            <a:clrChange>
              <a:clrFrom>
                <a:srgbClr val="000000"/>
              </a:clrFrom>
              <a:clrTo>
                <a:srgbClr val="000000">
                  <a:alpha val="0"/>
                </a:srgbClr>
              </a:clrTo>
            </a:clrChange>
            <a:extLst>
              <a:ext uri="{28A0092B-C50C-407E-A947-70E740481C1C}">
                <a14:useLocalDpi xmlns:a14="http://schemas.microsoft.com/office/drawing/2010/main" xmlns="" val="0"/>
              </a:ext>
            </a:extLst>
          </a:blip>
          <a:srcRect l="40498" t="-928" r="-3521" b="928"/>
          <a:stretch/>
        </p:blipFill>
        <p:spPr bwMode="auto">
          <a:xfrm rot="9676021">
            <a:off x="1032473" y="3869733"/>
            <a:ext cx="1923939" cy="1527175"/>
          </a:xfrm>
          <a:prstGeom prst="rect">
            <a:avLst/>
          </a:prstGeom>
          <a:noFill/>
          <a:extLst>
            <a:ext uri="{909E8E84-426E-40DD-AFC4-6F175D3DCCD1}">
              <a14:hiddenFill xmlns:a14="http://schemas.microsoft.com/office/drawing/2010/main" xmlns="">
                <a:solidFill>
                  <a:srgbClr val="FFFFFF"/>
                </a:solidFill>
              </a14:hiddenFill>
            </a:ext>
          </a:extLst>
        </p:spPr>
      </p:pic>
      <p:sp>
        <p:nvSpPr>
          <p:cNvPr id="190467" name="Content Placeholder 2"/>
          <p:cNvSpPr>
            <a:spLocks noGrp="1"/>
          </p:cNvSpPr>
          <p:nvPr>
            <p:ph idx="4294967295"/>
          </p:nvPr>
        </p:nvSpPr>
        <p:spPr/>
        <p:txBody>
          <a:bodyPr/>
          <a:lstStyle/>
          <a:p>
            <a:pPr eaLnBrk="1" hangingPunct="1"/>
            <a:r>
              <a:rPr lang="en-US" dirty="0" smtClean="0"/>
              <a:t>Velocity Obstacle</a:t>
            </a:r>
          </a:p>
          <a:p>
            <a:pPr lvl="1" eaLnBrk="1" hangingPunct="1"/>
            <a:r>
              <a:rPr lang="en-US" dirty="0" smtClean="0"/>
              <a:t>If preferred velocity is inside – </a:t>
            </a:r>
          </a:p>
        </p:txBody>
      </p:sp>
      <p:pic>
        <p:nvPicPr>
          <p:cNvPr id="11" name="Picture 15" descr="vo03"/>
          <p:cNvPicPr>
            <a:picLocks noChangeAspect="1" noChangeArrowheads="1"/>
          </p:cNvPicPr>
          <p:nvPr/>
        </p:nvPicPr>
        <p:blipFill rotWithShape="1">
          <a:blip r:embed="rId3">
            <a:clrChange>
              <a:clrFrom>
                <a:srgbClr val="000000"/>
              </a:clrFrom>
              <a:clrTo>
                <a:srgbClr val="000000">
                  <a:alpha val="0"/>
                </a:srgbClr>
              </a:clrTo>
            </a:clrChange>
            <a:extLst>
              <a:ext uri="{28A0092B-C50C-407E-A947-70E740481C1C}">
                <a14:useLocalDpi xmlns:a14="http://schemas.microsoft.com/office/drawing/2010/main" xmlns="" val="0"/>
              </a:ext>
            </a:extLst>
          </a:blip>
          <a:srcRect l="40498" t="-928" r="-3521" b="928"/>
          <a:stretch/>
        </p:blipFill>
        <p:spPr bwMode="auto">
          <a:xfrm>
            <a:off x="4343400" y="3352800"/>
            <a:ext cx="1923939" cy="1527175"/>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5" descr="vo03"/>
          <p:cNvPicPr>
            <a:picLocks noChangeAspect="1" noChangeArrowheads="1"/>
          </p:cNvPicPr>
          <p:nvPr/>
        </p:nvPicPr>
        <p:blipFill rotWithShape="1">
          <a:blip r:embed="rId3">
            <a:clrChange>
              <a:clrFrom>
                <a:srgbClr val="000000"/>
              </a:clrFrom>
              <a:clrTo>
                <a:srgbClr val="000000">
                  <a:alpha val="0"/>
                </a:srgbClr>
              </a:clrTo>
            </a:clrChange>
            <a:extLst>
              <a:ext uri="{28A0092B-C50C-407E-A947-70E740481C1C}">
                <a14:useLocalDpi xmlns:a14="http://schemas.microsoft.com/office/drawing/2010/main" xmlns="" val="0"/>
              </a:ext>
            </a:extLst>
          </a:blip>
          <a:srcRect l="41178" t="5374" r="-4201" b="-5374"/>
          <a:stretch/>
        </p:blipFill>
        <p:spPr bwMode="auto">
          <a:xfrm rot="3697536">
            <a:off x="3345706" y="4885132"/>
            <a:ext cx="1923939" cy="1527175"/>
          </a:xfrm>
          <a:prstGeom prst="rect">
            <a:avLst/>
          </a:prstGeom>
          <a:noFill/>
          <a:extLst>
            <a:ext uri="{909E8E84-426E-40DD-AFC4-6F175D3DCCD1}">
              <a14:hiddenFill xmlns:a14="http://schemas.microsoft.com/office/drawing/2010/main" xmlns="">
                <a:solidFill>
                  <a:srgbClr val="FFFFFF"/>
                </a:solidFill>
              </a14:hiddenFill>
            </a:ext>
          </a:extLst>
        </p:spPr>
      </p:pic>
      <p:sp>
        <p:nvSpPr>
          <p:cNvPr id="190466" name="Title 1"/>
          <p:cNvSpPr>
            <a:spLocks noGrp="1"/>
          </p:cNvSpPr>
          <p:nvPr>
            <p:ph type="title" idx="4294967295"/>
          </p:nvPr>
        </p:nvSpPr>
        <p:spPr/>
        <p:txBody>
          <a:bodyPr/>
          <a:lstStyle/>
          <a:p>
            <a:pPr eaLnBrk="1" hangingPunct="1"/>
            <a:r>
              <a:rPr lang="en-US" smtClean="0"/>
              <a:t>System Overview</a:t>
            </a:r>
          </a:p>
        </p:txBody>
      </p:sp>
      <p:sp>
        <p:nvSpPr>
          <p:cNvPr id="190468" name="Footer Placeholder 4"/>
          <p:cNvSpPr txBox="1">
            <a:spLocks noGrp="1"/>
          </p:cNvSpPr>
          <p:nvPr/>
        </p:nvSpPr>
        <p:spPr bwMode="auto">
          <a:xfrm>
            <a:off x="685800" y="6248400"/>
            <a:ext cx="3657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ltLang="zh-TW" sz="1400">
                <a:ea typeface="新細明體" charset="-120"/>
              </a:rPr>
              <a:t>University of North Carolina at Chapel Hill</a:t>
            </a:r>
          </a:p>
        </p:txBody>
      </p:sp>
      <p:sp>
        <p:nvSpPr>
          <p:cNvPr id="190469"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6AEA5142-D3C8-45B5-9B30-896D7A1CD381}" type="slidenum">
              <a:rPr lang="zh-TW" altLang="en-US" sz="1400">
                <a:ea typeface="新細明體" charset="-120"/>
              </a:rPr>
              <a:pPr algn="r" eaLnBrk="1" hangingPunct="1"/>
              <a:t>29</a:t>
            </a:fld>
            <a:endParaRPr lang="en-US" altLang="zh-TW" sz="1400">
              <a:ea typeface="新細明體" charset="-120"/>
            </a:endParaRPr>
          </a:p>
        </p:txBody>
      </p:sp>
      <p:pic>
        <p:nvPicPr>
          <p:cNvPr id="10" name="Picture 12" descr="vo01"/>
          <p:cNvPicPr>
            <a:picLocks noChangeAspect="1" noChangeArrowheads="1"/>
          </p:cNvPicPr>
          <p:nvPr/>
        </p:nvPicPr>
        <p:blipFill rotWithShape="1">
          <a:blip r:embed="rId4">
            <a:clrChange>
              <a:clrFrom>
                <a:srgbClr val="000000"/>
              </a:clrFrom>
              <a:clrTo>
                <a:srgbClr val="000000">
                  <a:alpha val="0"/>
                </a:srgbClr>
              </a:clrTo>
            </a:clrChange>
            <a:extLst>
              <a:ext uri="{28A0092B-C50C-407E-A947-70E740481C1C}">
                <a14:useLocalDpi xmlns:a14="http://schemas.microsoft.com/office/drawing/2010/main" xmlns="" val="0"/>
              </a:ext>
            </a:extLst>
          </a:blip>
          <a:srcRect r="62062"/>
          <a:stretch/>
        </p:blipFill>
        <p:spPr bwMode="auto">
          <a:xfrm>
            <a:off x="3124200" y="3347853"/>
            <a:ext cx="1158153" cy="152717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4" name="Straight Arrow Connector 13"/>
          <p:cNvCxnSpPr/>
          <p:nvPr/>
        </p:nvCxnSpPr>
        <p:spPr>
          <a:xfrm>
            <a:off x="3582563" y="4113212"/>
            <a:ext cx="608437" cy="1068388"/>
          </a:xfrm>
          <a:prstGeom prst="straightConnector1">
            <a:avLst/>
          </a:prstGeom>
          <a:ln w="63500">
            <a:solidFill>
              <a:schemeClr val="accent1"/>
            </a:solidFill>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67972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p:cNvSpPr>
            <a:spLocks noGrp="1"/>
          </p:cNvSpPr>
          <p:nvPr>
            <p:ph type="title" idx="4294967295"/>
          </p:nvPr>
        </p:nvSpPr>
        <p:spPr/>
        <p:txBody>
          <a:bodyPr/>
          <a:lstStyle/>
          <a:p>
            <a:pPr eaLnBrk="1" hangingPunct="1"/>
            <a:r>
              <a:rPr lang="en-US" smtClean="0"/>
              <a:t>Tawaf as Case Study</a:t>
            </a:r>
          </a:p>
        </p:txBody>
      </p:sp>
      <p:sp>
        <p:nvSpPr>
          <p:cNvPr id="192515" name="Content Placeholder 2"/>
          <p:cNvSpPr>
            <a:spLocks noGrp="1"/>
          </p:cNvSpPr>
          <p:nvPr>
            <p:ph idx="4294967295"/>
          </p:nvPr>
        </p:nvSpPr>
        <p:spPr>
          <a:xfrm>
            <a:off x="685800" y="1981200"/>
            <a:ext cx="4191000" cy="4114800"/>
          </a:xfrm>
        </p:spPr>
        <p:txBody>
          <a:bodyPr/>
          <a:lstStyle/>
          <a:p>
            <a:pPr eaLnBrk="1" hangingPunct="1"/>
            <a:r>
              <a:rPr lang="en-US" sz="2800" smtClean="0"/>
              <a:t>Large population – 35K pilgrims.</a:t>
            </a:r>
          </a:p>
          <a:p>
            <a:pPr lvl="1" eaLnBrk="1" hangingPunct="1"/>
            <a:r>
              <a:rPr lang="en-US" sz="2400" smtClean="0"/>
              <a:t>computationally taxing.</a:t>
            </a:r>
          </a:p>
          <a:p>
            <a:pPr eaLnBrk="1" hangingPunct="1"/>
            <a:r>
              <a:rPr lang="en-US" sz="2800" smtClean="0"/>
              <a:t>High density – up to 8 people/m</a:t>
            </a:r>
            <a:r>
              <a:rPr lang="en-US" sz="2800" baseline="30000" smtClean="0"/>
              <a:t>2</a:t>
            </a:r>
          </a:p>
          <a:p>
            <a:pPr lvl="1" eaLnBrk="1" hangingPunct="1"/>
            <a:r>
              <a:rPr lang="en-US" sz="2400" smtClean="0"/>
              <a:t>Stress the stability of the navigation method.</a:t>
            </a:r>
          </a:p>
        </p:txBody>
      </p:sp>
      <p:sp>
        <p:nvSpPr>
          <p:cNvPr id="192516" name="Footer Placeholder 4"/>
          <p:cNvSpPr txBox="1">
            <a:spLocks noGrp="1"/>
          </p:cNvSpPr>
          <p:nvPr/>
        </p:nvSpPr>
        <p:spPr bwMode="auto">
          <a:xfrm>
            <a:off x="685800" y="6248400"/>
            <a:ext cx="3657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ltLang="zh-TW" sz="1400">
                <a:ea typeface="新細明體" charset="-120"/>
              </a:rPr>
              <a:t>University of North Carolina at Chapel Hill</a:t>
            </a:r>
          </a:p>
        </p:txBody>
      </p:sp>
      <p:sp>
        <p:nvSpPr>
          <p:cNvPr id="192517"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857E1D38-0E8D-4D5E-B054-64BCAF3D0276}" type="slidenum">
              <a:rPr lang="zh-TW" altLang="en-US" sz="1400">
                <a:ea typeface="新細明體" charset="-120"/>
              </a:rPr>
              <a:pPr algn="r" eaLnBrk="1" hangingPunct="1"/>
              <a:t>3</a:t>
            </a:fld>
            <a:endParaRPr lang="en-US" altLang="zh-TW" sz="1400">
              <a:ea typeface="新細明體" charset="-120"/>
            </a:endParaRPr>
          </a:p>
        </p:txBody>
      </p:sp>
      <p:pic>
        <p:nvPicPr>
          <p:cNvPr id="192519" name="Picture 7" descr="Hajj pilgrims walk around the Kaaba in Mecca, Saudi Arabia"/>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00600" y="2209800"/>
            <a:ext cx="3962400" cy="28575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251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25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5" descr="vo03"/>
          <p:cNvPicPr>
            <a:picLocks noChangeAspect="1" noChangeArrowheads="1"/>
          </p:cNvPicPr>
          <p:nvPr/>
        </p:nvPicPr>
        <p:blipFill rotWithShape="1">
          <a:blip r:embed="rId3">
            <a:clrChange>
              <a:clrFrom>
                <a:srgbClr val="000000"/>
              </a:clrFrom>
              <a:clrTo>
                <a:srgbClr val="000000">
                  <a:alpha val="0"/>
                </a:srgbClr>
              </a:clrTo>
            </a:clrChange>
            <a:extLst>
              <a:ext uri="{28A0092B-C50C-407E-A947-70E740481C1C}">
                <a14:useLocalDpi xmlns:a14="http://schemas.microsoft.com/office/drawing/2010/main" xmlns="" val="0"/>
              </a:ext>
            </a:extLst>
          </a:blip>
          <a:srcRect l="40498" t="-928" r="-3521" b="928"/>
          <a:stretch/>
        </p:blipFill>
        <p:spPr bwMode="auto">
          <a:xfrm rot="9676021">
            <a:off x="1032473" y="3869733"/>
            <a:ext cx="1923939" cy="1527175"/>
          </a:xfrm>
          <a:prstGeom prst="rect">
            <a:avLst/>
          </a:prstGeom>
          <a:noFill/>
          <a:extLst>
            <a:ext uri="{909E8E84-426E-40DD-AFC4-6F175D3DCCD1}">
              <a14:hiddenFill xmlns:a14="http://schemas.microsoft.com/office/drawing/2010/main" xmlns="">
                <a:solidFill>
                  <a:srgbClr val="FFFFFF"/>
                </a:solidFill>
              </a14:hiddenFill>
            </a:ext>
          </a:extLst>
        </p:spPr>
      </p:pic>
      <p:sp>
        <p:nvSpPr>
          <p:cNvPr id="190467" name="Content Placeholder 2"/>
          <p:cNvSpPr>
            <a:spLocks noGrp="1"/>
          </p:cNvSpPr>
          <p:nvPr>
            <p:ph idx="4294967295"/>
          </p:nvPr>
        </p:nvSpPr>
        <p:spPr/>
        <p:txBody>
          <a:bodyPr/>
          <a:lstStyle/>
          <a:p>
            <a:pPr eaLnBrk="1" hangingPunct="1"/>
            <a:r>
              <a:rPr lang="en-US" dirty="0" smtClean="0"/>
              <a:t>Velocity Obstacle</a:t>
            </a:r>
          </a:p>
          <a:p>
            <a:pPr lvl="1" eaLnBrk="1" hangingPunct="1"/>
            <a:r>
              <a:rPr lang="en-US" dirty="0" smtClean="0"/>
              <a:t>If preferred velocity is inside – take “best” alternative</a:t>
            </a:r>
            <a:r>
              <a:rPr lang="en-US" dirty="0" smtClean="0">
                <a:sym typeface="Wingdings" pitchFamily="2" charset="2"/>
              </a:rPr>
              <a:t>.</a:t>
            </a:r>
            <a:endParaRPr lang="en-US" dirty="0" smtClean="0"/>
          </a:p>
        </p:txBody>
      </p:sp>
      <p:pic>
        <p:nvPicPr>
          <p:cNvPr id="11" name="Picture 15" descr="vo03"/>
          <p:cNvPicPr>
            <a:picLocks noChangeAspect="1" noChangeArrowheads="1"/>
          </p:cNvPicPr>
          <p:nvPr/>
        </p:nvPicPr>
        <p:blipFill rotWithShape="1">
          <a:blip r:embed="rId3">
            <a:clrChange>
              <a:clrFrom>
                <a:srgbClr val="000000"/>
              </a:clrFrom>
              <a:clrTo>
                <a:srgbClr val="000000">
                  <a:alpha val="0"/>
                </a:srgbClr>
              </a:clrTo>
            </a:clrChange>
            <a:extLst>
              <a:ext uri="{28A0092B-C50C-407E-A947-70E740481C1C}">
                <a14:useLocalDpi xmlns:a14="http://schemas.microsoft.com/office/drawing/2010/main" xmlns="" val="0"/>
              </a:ext>
            </a:extLst>
          </a:blip>
          <a:srcRect l="40498" t="-928" r="-3521" b="928"/>
          <a:stretch/>
        </p:blipFill>
        <p:spPr bwMode="auto">
          <a:xfrm>
            <a:off x="4343400" y="3352800"/>
            <a:ext cx="1923939" cy="1527175"/>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5" descr="vo03"/>
          <p:cNvPicPr>
            <a:picLocks noChangeAspect="1" noChangeArrowheads="1"/>
          </p:cNvPicPr>
          <p:nvPr/>
        </p:nvPicPr>
        <p:blipFill rotWithShape="1">
          <a:blip r:embed="rId3">
            <a:clrChange>
              <a:clrFrom>
                <a:srgbClr val="000000"/>
              </a:clrFrom>
              <a:clrTo>
                <a:srgbClr val="000000">
                  <a:alpha val="0"/>
                </a:srgbClr>
              </a:clrTo>
            </a:clrChange>
            <a:extLst>
              <a:ext uri="{28A0092B-C50C-407E-A947-70E740481C1C}">
                <a14:useLocalDpi xmlns:a14="http://schemas.microsoft.com/office/drawing/2010/main" xmlns="" val="0"/>
              </a:ext>
            </a:extLst>
          </a:blip>
          <a:srcRect l="41178" t="5374" r="-4201" b="-5374"/>
          <a:stretch/>
        </p:blipFill>
        <p:spPr bwMode="auto">
          <a:xfrm rot="3697536">
            <a:off x="3345706" y="4885132"/>
            <a:ext cx="1923939" cy="1527175"/>
          </a:xfrm>
          <a:prstGeom prst="rect">
            <a:avLst/>
          </a:prstGeom>
          <a:noFill/>
          <a:extLst>
            <a:ext uri="{909E8E84-426E-40DD-AFC4-6F175D3DCCD1}">
              <a14:hiddenFill xmlns:a14="http://schemas.microsoft.com/office/drawing/2010/main" xmlns="">
                <a:solidFill>
                  <a:srgbClr val="FFFFFF"/>
                </a:solidFill>
              </a14:hiddenFill>
            </a:ext>
          </a:extLst>
        </p:spPr>
      </p:pic>
      <p:sp>
        <p:nvSpPr>
          <p:cNvPr id="190466" name="Title 1"/>
          <p:cNvSpPr>
            <a:spLocks noGrp="1"/>
          </p:cNvSpPr>
          <p:nvPr>
            <p:ph type="title" idx="4294967295"/>
          </p:nvPr>
        </p:nvSpPr>
        <p:spPr/>
        <p:txBody>
          <a:bodyPr/>
          <a:lstStyle/>
          <a:p>
            <a:pPr eaLnBrk="1" hangingPunct="1"/>
            <a:r>
              <a:rPr lang="en-US" smtClean="0"/>
              <a:t>System Overview</a:t>
            </a:r>
          </a:p>
        </p:txBody>
      </p:sp>
      <p:sp>
        <p:nvSpPr>
          <p:cNvPr id="190468" name="Footer Placeholder 4"/>
          <p:cNvSpPr txBox="1">
            <a:spLocks noGrp="1"/>
          </p:cNvSpPr>
          <p:nvPr/>
        </p:nvSpPr>
        <p:spPr bwMode="auto">
          <a:xfrm>
            <a:off x="685800" y="6248400"/>
            <a:ext cx="3657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ltLang="zh-TW" sz="1400">
                <a:ea typeface="新細明體" charset="-120"/>
              </a:rPr>
              <a:t>University of North Carolina at Chapel Hill</a:t>
            </a:r>
          </a:p>
        </p:txBody>
      </p:sp>
      <p:sp>
        <p:nvSpPr>
          <p:cNvPr id="190469"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6AEA5142-D3C8-45B5-9B30-896D7A1CD381}" type="slidenum">
              <a:rPr lang="zh-TW" altLang="en-US" sz="1400">
                <a:ea typeface="新細明體" charset="-120"/>
              </a:rPr>
              <a:pPr algn="r" eaLnBrk="1" hangingPunct="1"/>
              <a:t>30</a:t>
            </a:fld>
            <a:endParaRPr lang="en-US" altLang="zh-TW" sz="1400">
              <a:ea typeface="新細明體" charset="-120"/>
            </a:endParaRPr>
          </a:p>
        </p:txBody>
      </p:sp>
      <p:pic>
        <p:nvPicPr>
          <p:cNvPr id="10" name="Picture 12" descr="vo01"/>
          <p:cNvPicPr>
            <a:picLocks noChangeAspect="1" noChangeArrowheads="1"/>
          </p:cNvPicPr>
          <p:nvPr/>
        </p:nvPicPr>
        <p:blipFill rotWithShape="1">
          <a:blip r:embed="rId4">
            <a:clrChange>
              <a:clrFrom>
                <a:srgbClr val="000000"/>
              </a:clrFrom>
              <a:clrTo>
                <a:srgbClr val="000000">
                  <a:alpha val="0"/>
                </a:srgbClr>
              </a:clrTo>
            </a:clrChange>
            <a:extLst>
              <a:ext uri="{28A0092B-C50C-407E-A947-70E740481C1C}">
                <a14:useLocalDpi xmlns:a14="http://schemas.microsoft.com/office/drawing/2010/main" xmlns="" val="0"/>
              </a:ext>
            </a:extLst>
          </a:blip>
          <a:srcRect r="62062"/>
          <a:stretch/>
        </p:blipFill>
        <p:spPr bwMode="auto">
          <a:xfrm>
            <a:off x="3124200" y="3347853"/>
            <a:ext cx="1158153" cy="152717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4" name="Straight Arrow Connector 13"/>
          <p:cNvCxnSpPr/>
          <p:nvPr/>
        </p:nvCxnSpPr>
        <p:spPr>
          <a:xfrm>
            <a:off x="3582563" y="4113212"/>
            <a:ext cx="608437" cy="1068388"/>
          </a:xfrm>
          <a:prstGeom prst="straightConnector1">
            <a:avLst/>
          </a:prstGeom>
          <a:ln w="63500">
            <a:solidFill>
              <a:schemeClr val="accent1"/>
            </a:solidFill>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582563" y="4116387"/>
            <a:ext cx="760837" cy="912813"/>
          </a:xfrm>
          <a:prstGeom prst="straightConnector1">
            <a:avLst/>
          </a:prstGeom>
          <a:ln w="63500">
            <a:solidFill>
              <a:schemeClr val="accent1"/>
            </a:solidFill>
            <a:tailEnd type="triangle" w="med" len="sm"/>
          </a:ln>
          <a:effectLst>
            <a:glow rad="25400">
              <a:srgbClr val="FFFFFF">
                <a:alpha val="87000"/>
              </a:srgb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323631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itle 1"/>
          <p:cNvSpPr>
            <a:spLocks noGrp="1"/>
          </p:cNvSpPr>
          <p:nvPr>
            <p:ph type="title" idx="4294967295"/>
          </p:nvPr>
        </p:nvSpPr>
        <p:spPr/>
        <p:txBody>
          <a:bodyPr/>
          <a:lstStyle/>
          <a:p>
            <a:pPr eaLnBrk="1" hangingPunct="1"/>
            <a:r>
              <a:rPr lang="en-US" smtClean="0"/>
              <a:t>System Overview</a:t>
            </a:r>
          </a:p>
        </p:txBody>
      </p:sp>
      <p:sp>
        <p:nvSpPr>
          <p:cNvPr id="217091" name="Content Placeholder 2"/>
          <p:cNvSpPr>
            <a:spLocks noGrp="1"/>
          </p:cNvSpPr>
          <p:nvPr>
            <p:ph idx="4294967295"/>
          </p:nvPr>
        </p:nvSpPr>
        <p:spPr/>
        <p:txBody>
          <a:bodyPr/>
          <a:lstStyle/>
          <a:p>
            <a:pPr eaLnBrk="1" hangingPunct="1"/>
            <a:r>
              <a:rPr lang="en-US" dirty="0" smtClean="0"/>
              <a:t>Velocity Obstacle</a:t>
            </a:r>
          </a:p>
          <a:p>
            <a:pPr lvl="1" eaLnBrk="1" hangingPunct="1"/>
            <a:r>
              <a:rPr lang="en-US" dirty="0" smtClean="0"/>
              <a:t>“Best” alternative can be found very efficiently.</a:t>
            </a:r>
          </a:p>
          <a:p>
            <a:pPr lvl="2" eaLnBrk="1" hangingPunct="1"/>
            <a:r>
              <a:rPr lang="en-US" dirty="0" smtClean="0"/>
              <a:t>van den Berg 2010</a:t>
            </a:r>
          </a:p>
          <a:p>
            <a:pPr lvl="1" eaLnBrk="1" hangingPunct="1"/>
            <a:r>
              <a:rPr lang="en-US" dirty="0" smtClean="0"/>
              <a:t>Stability of geometric computation is not dependent on distance or change in distance.</a:t>
            </a:r>
          </a:p>
          <a:p>
            <a:pPr lvl="2" eaLnBrk="1" hangingPunct="1"/>
            <a:r>
              <a:rPr lang="en-US" dirty="0" smtClean="0"/>
              <a:t>Leads to stable simulations with relatively large time steps (~ 0.1s ).</a:t>
            </a:r>
          </a:p>
        </p:txBody>
      </p:sp>
      <p:sp>
        <p:nvSpPr>
          <p:cNvPr id="217092" name="Footer Placeholder 4"/>
          <p:cNvSpPr txBox="1">
            <a:spLocks noGrp="1"/>
          </p:cNvSpPr>
          <p:nvPr/>
        </p:nvSpPr>
        <p:spPr bwMode="auto">
          <a:xfrm>
            <a:off x="685800" y="6248400"/>
            <a:ext cx="3657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ltLang="zh-TW" sz="1400">
                <a:ea typeface="新細明體" charset="-120"/>
              </a:rPr>
              <a:t>University of North Carolina at Chapel Hill</a:t>
            </a:r>
          </a:p>
        </p:txBody>
      </p:sp>
      <p:sp>
        <p:nvSpPr>
          <p:cNvPr id="217093"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CCE4CBA5-5E19-482D-A483-D5249823F222}" type="slidenum">
              <a:rPr lang="zh-TW" altLang="en-US" sz="1400">
                <a:ea typeface="新細明體" charset="-120"/>
              </a:rPr>
              <a:pPr algn="r" eaLnBrk="1" hangingPunct="1"/>
              <a:t>31</a:t>
            </a:fld>
            <a:endParaRPr lang="en-US" altLang="zh-TW" sz="1400">
              <a:ea typeface="新細明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09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70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idx="4294967295"/>
          </p:nvPr>
        </p:nvSpPr>
        <p:spPr/>
        <p:txBody>
          <a:bodyPr/>
          <a:lstStyle/>
          <a:p>
            <a:pPr eaLnBrk="1" hangingPunct="1"/>
            <a:r>
              <a:rPr lang="en-US" smtClean="0"/>
              <a:t>Tawaf State Machine</a:t>
            </a:r>
          </a:p>
        </p:txBody>
      </p:sp>
      <p:sp>
        <p:nvSpPr>
          <p:cNvPr id="147459" name="Content Placeholder 2"/>
          <p:cNvSpPr>
            <a:spLocks noGrp="1"/>
          </p:cNvSpPr>
          <p:nvPr>
            <p:ph idx="4294967295"/>
          </p:nvPr>
        </p:nvSpPr>
        <p:spPr>
          <a:xfrm>
            <a:off x="685800" y="1981200"/>
            <a:ext cx="4495800" cy="4114800"/>
          </a:xfrm>
        </p:spPr>
        <p:txBody>
          <a:bodyPr/>
          <a:lstStyle/>
          <a:p>
            <a:pPr eaLnBrk="1" hangingPunct="1"/>
            <a:r>
              <a:rPr lang="en-US" dirty="0" smtClean="0"/>
              <a:t>Performance of </a:t>
            </a:r>
            <a:r>
              <a:rPr lang="en-US" dirty="0" err="1" smtClean="0"/>
              <a:t>Tawaf</a:t>
            </a:r>
            <a:endParaRPr lang="en-US" dirty="0" smtClean="0"/>
          </a:p>
          <a:p>
            <a:pPr lvl="1" eaLnBrk="1" hangingPunct="1"/>
            <a:r>
              <a:rPr lang="en-US" sz="2400" dirty="0" smtClean="0"/>
              <a:t>Pilgrims enter and circle the </a:t>
            </a:r>
            <a:r>
              <a:rPr lang="en-US" sz="2400" dirty="0" err="1" smtClean="0"/>
              <a:t>Kaaba</a:t>
            </a:r>
            <a:r>
              <a:rPr lang="en-US" sz="2400" dirty="0" smtClean="0"/>
              <a:t> seven times.</a:t>
            </a:r>
          </a:p>
          <a:p>
            <a:pPr lvl="1" eaLnBrk="1" hangingPunct="1"/>
            <a:r>
              <a:rPr lang="en-US" sz="2400" dirty="0" smtClean="0"/>
              <a:t>Perform </a:t>
            </a:r>
            <a:r>
              <a:rPr lang="en-US" sz="2400" dirty="0" err="1" smtClean="0"/>
              <a:t>Istilam</a:t>
            </a:r>
            <a:r>
              <a:rPr lang="en-US" sz="2400" dirty="0" smtClean="0"/>
              <a:t>, a short prayer, after each circle.</a:t>
            </a:r>
          </a:p>
          <a:p>
            <a:pPr lvl="1" eaLnBrk="1" hangingPunct="1"/>
            <a:r>
              <a:rPr lang="en-US" sz="2400" dirty="0" smtClean="0"/>
              <a:t>Try to touch the  Black Stone.</a:t>
            </a:r>
          </a:p>
          <a:p>
            <a:pPr lvl="1" eaLnBrk="1" hangingPunct="1"/>
            <a:r>
              <a:rPr lang="en-US" sz="2400" dirty="0" smtClean="0"/>
              <a:t>Exit after seven circles.</a:t>
            </a:r>
          </a:p>
        </p:txBody>
      </p:sp>
      <p:sp>
        <p:nvSpPr>
          <p:cNvPr id="147460" name="Footer Placeholder 4"/>
          <p:cNvSpPr txBox="1">
            <a:spLocks noGrp="1"/>
          </p:cNvSpPr>
          <p:nvPr/>
        </p:nvSpPr>
        <p:spPr bwMode="auto">
          <a:xfrm>
            <a:off x="685800" y="6248400"/>
            <a:ext cx="3657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ltLang="zh-TW" sz="1400">
                <a:ea typeface="新細明體" charset="-120"/>
              </a:rPr>
              <a:t>University of North Carolina at Chapel Hill</a:t>
            </a:r>
          </a:p>
        </p:txBody>
      </p:sp>
      <p:sp>
        <p:nvSpPr>
          <p:cNvPr id="147461"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2CBC934F-1262-4169-AA20-AF68F7DB5273}" type="slidenum">
              <a:rPr lang="zh-TW" altLang="en-US" sz="1400">
                <a:ea typeface="新細明體" charset="-120"/>
              </a:rPr>
              <a:pPr algn="r" eaLnBrk="1" hangingPunct="1"/>
              <a:t>32</a:t>
            </a:fld>
            <a:endParaRPr lang="en-US" altLang="zh-TW" sz="1400">
              <a:ea typeface="新細明體" charset="-120"/>
            </a:endParaRPr>
          </a:p>
        </p:txBody>
      </p:sp>
      <p:pic>
        <p:nvPicPr>
          <p:cNvPr id="147463" name="Picture 7" descr="mataf"/>
          <p:cNvPicPr>
            <a:picLocks noChangeAspect="1" noChangeArrowheads="1"/>
          </p:cNvPicPr>
          <p:nvPr/>
        </p:nvPicPr>
        <p:blipFill>
          <a:blip r:embed="rId3">
            <a:clrChange>
              <a:clrFrom>
                <a:srgbClr val="FFFFFF"/>
              </a:clrFrom>
              <a:clrTo>
                <a:srgbClr val="FFFFFF">
                  <a:alpha val="0"/>
                </a:srgbClr>
              </a:clrTo>
            </a:clrChange>
            <a:lum bright="100000" contrast="-34000"/>
            <a:extLst>
              <a:ext uri="{28A0092B-C50C-407E-A947-70E740481C1C}">
                <a14:useLocalDpi xmlns:a14="http://schemas.microsoft.com/office/drawing/2010/main" xmlns="" val="0"/>
              </a:ext>
            </a:extLst>
          </a:blip>
          <a:srcRect/>
          <a:stretch>
            <a:fillRect/>
          </a:stretch>
        </p:blipFill>
        <p:spPr bwMode="auto">
          <a:xfrm>
            <a:off x="4953000" y="2514600"/>
            <a:ext cx="3962400" cy="2725738"/>
          </a:xfrm>
          <a:prstGeom prst="rect">
            <a:avLst/>
          </a:prstGeom>
          <a:noFill/>
          <a:extLst>
            <a:ext uri="{909E8E84-426E-40DD-AFC4-6F175D3DCCD1}">
              <a14:hiddenFill xmlns:a14="http://schemas.microsoft.com/office/drawing/2010/main" xmlns="">
                <a:solidFill>
                  <a:srgbClr val="FFFFFF"/>
                </a:solidFill>
              </a14:hiddenFill>
            </a:ext>
          </a:extLst>
        </p:spPr>
      </p:pic>
      <p:sp>
        <p:nvSpPr>
          <p:cNvPr id="147464" name="Oval 8"/>
          <p:cNvSpPr>
            <a:spLocks noChangeArrowheads="1"/>
          </p:cNvSpPr>
          <p:nvPr/>
        </p:nvSpPr>
        <p:spPr bwMode="auto">
          <a:xfrm>
            <a:off x="6781800" y="3962400"/>
            <a:ext cx="152400" cy="152400"/>
          </a:xfrm>
          <a:prstGeom prst="ellipse">
            <a:avLst/>
          </a:prstGeom>
          <a:noFill/>
          <a:ln w="2540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745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7459">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746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47459">
                                            <p:txEl>
                                              <p:pRg st="4" end="4"/>
                                            </p:txEl>
                                          </p:spTgt>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474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4" grpId="0" animBg="1"/>
      <p:bldP spid="147464"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itle 1"/>
          <p:cNvSpPr>
            <a:spLocks noGrp="1"/>
          </p:cNvSpPr>
          <p:nvPr>
            <p:ph type="title" idx="4294967295"/>
          </p:nvPr>
        </p:nvSpPr>
        <p:spPr/>
        <p:txBody>
          <a:bodyPr/>
          <a:lstStyle/>
          <a:p>
            <a:pPr eaLnBrk="1" hangingPunct="1"/>
            <a:r>
              <a:rPr lang="en-US" smtClean="0"/>
              <a:t>Tawaf State Machine</a:t>
            </a:r>
          </a:p>
        </p:txBody>
      </p:sp>
      <p:sp>
        <p:nvSpPr>
          <p:cNvPr id="208900" name="Footer Placeholder 4"/>
          <p:cNvSpPr txBox="1">
            <a:spLocks noGrp="1"/>
          </p:cNvSpPr>
          <p:nvPr/>
        </p:nvSpPr>
        <p:spPr bwMode="auto">
          <a:xfrm>
            <a:off x="685800" y="6248400"/>
            <a:ext cx="3657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ltLang="zh-TW" sz="1400">
                <a:ea typeface="新細明體" charset="-120"/>
              </a:rPr>
              <a:t>University of North Carolina at Chapel Hill</a:t>
            </a:r>
          </a:p>
        </p:txBody>
      </p:sp>
      <p:sp>
        <p:nvSpPr>
          <p:cNvPr id="208901"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14E14B8D-9673-4F23-BE21-BD65A4DFE353}" type="slidenum">
              <a:rPr lang="zh-TW" altLang="en-US" sz="1400">
                <a:ea typeface="新細明體" charset="-120"/>
              </a:rPr>
              <a:pPr algn="r" eaLnBrk="1" hangingPunct="1"/>
              <a:t>33</a:t>
            </a:fld>
            <a:endParaRPr lang="en-US" altLang="zh-TW" sz="1400">
              <a:ea typeface="新細明體" charset="-120"/>
            </a:endParaRPr>
          </a:p>
        </p:txBody>
      </p:sp>
      <p:pic>
        <p:nvPicPr>
          <p:cNvPr id="208902" name="Picture 6" descr="fsm"/>
          <p:cNvPicPr>
            <a:picLocks noChangeAspect="1" noChangeArrowheads="1"/>
          </p:cNvPicPr>
          <p:nvPr/>
        </p:nvPicPr>
        <p:blipFill>
          <a:blip r:embed="rId3">
            <a:clrChange>
              <a:clrFrom>
                <a:srgbClr val="FFFFFF"/>
              </a:clrFrom>
              <a:clrTo>
                <a:srgbClr val="FFFFFF">
                  <a:alpha val="0"/>
                </a:srgbClr>
              </a:clrTo>
            </a:clrChange>
            <a:lum bright="100000" contrast="-34000"/>
            <a:grayscl/>
            <a:extLst>
              <a:ext uri="{28A0092B-C50C-407E-A947-70E740481C1C}">
                <a14:useLocalDpi xmlns:a14="http://schemas.microsoft.com/office/drawing/2010/main" xmlns="" val="0"/>
              </a:ext>
            </a:extLst>
          </a:blip>
          <a:srcRect/>
          <a:stretch>
            <a:fillRect/>
          </a:stretch>
        </p:blipFill>
        <p:spPr bwMode="auto">
          <a:xfrm>
            <a:off x="2590800" y="1905000"/>
            <a:ext cx="4648200" cy="3824288"/>
          </a:xfrm>
          <a:prstGeom prst="rect">
            <a:avLst/>
          </a:prstGeom>
          <a:noFill/>
          <a:extLst>
            <a:ext uri="{909E8E84-426E-40DD-AFC4-6F175D3DCCD1}">
              <a14:hiddenFill xmlns:a14="http://schemas.microsoft.com/office/drawing/2010/main" xmlns="">
                <a:solidFill>
                  <a:srgbClr val="FFFFFF"/>
                </a:solidFill>
              </a14:hiddenFill>
            </a:ext>
          </a:extLst>
        </p:spPr>
      </p:pic>
      <p:sp>
        <p:nvSpPr>
          <p:cNvPr id="208904" name="Oval 8"/>
          <p:cNvSpPr>
            <a:spLocks noChangeArrowheads="1"/>
          </p:cNvSpPr>
          <p:nvPr/>
        </p:nvSpPr>
        <p:spPr bwMode="auto">
          <a:xfrm>
            <a:off x="3124200" y="1981200"/>
            <a:ext cx="1066800" cy="990600"/>
          </a:xfrm>
          <a:prstGeom prst="ellipse">
            <a:avLst/>
          </a:prstGeom>
          <a:solidFill>
            <a:srgbClr val="00FFFF">
              <a:alpha val="3999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idx="4294967295"/>
          </p:nvPr>
        </p:nvSpPr>
        <p:spPr/>
        <p:txBody>
          <a:bodyPr/>
          <a:lstStyle/>
          <a:p>
            <a:pPr eaLnBrk="1" hangingPunct="1"/>
            <a:r>
              <a:rPr lang="en-US" smtClean="0"/>
              <a:t>CIRCLE State</a:t>
            </a:r>
          </a:p>
        </p:txBody>
      </p:sp>
      <p:sp>
        <p:nvSpPr>
          <p:cNvPr id="149507" name="Content Placeholder 2"/>
          <p:cNvSpPr>
            <a:spLocks noGrp="1"/>
          </p:cNvSpPr>
          <p:nvPr>
            <p:ph idx="4294967295"/>
          </p:nvPr>
        </p:nvSpPr>
        <p:spPr/>
        <p:txBody>
          <a:bodyPr/>
          <a:lstStyle/>
          <a:p>
            <a:pPr eaLnBrk="1" hangingPunct="1"/>
            <a:r>
              <a:rPr lang="en-US" dirty="0" smtClean="0"/>
              <a:t>Circumambulatory behavior</a:t>
            </a:r>
          </a:p>
          <a:p>
            <a:pPr lvl="1" eaLnBrk="1" hangingPunct="1"/>
            <a:r>
              <a:rPr lang="en-US" sz="2000" dirty="0" smtClean="0"/>
              <a:t>Linear combination of two navigation fields: radial (</a:t>
            </a:r>
            <a:r>
              <a:rPr lang="en-US" sz="2000" i="1" dirty="0" smtClean="0"/>
              <a:t>R</a:t>
            </a:r>
            <a:r>
              <a:rPr lang="en-US" sz="2000" dirty="0" smtClean="0"/>
              <a:t>) and tangential (</a:t>
            </a:r>
            <a:r>
              <a:rPr lang="en-US" sz="2000" i="1" dirty="0" smtClean="0"/>
              <a:t>T</a:t>
            </a:r>
            <a:r>
              <a:rPr lang="en-US" sz="2000" dirty="0" smtClean="0"/>
              <a:t>):  </a:t>
            </a:r>
            <a:r>
              <a:rPr lang="en-US" sz="2000" b="1" i="1" dirty="0" smtClean="0"/>
              <a:t>v</a:t>
            </a:r>
            <a:r>
              <a:rPr lang="en-US" sz="2000" dirty="0" smtClean="0"/>
              <a:t> = </a:t>
            </a:r>
            <a:r>
              <a:rPr lang="el-GR" sz="2000" i="1" dirty="0" smtClean="0"/>
              <a:t>α</a:t>
            </a:r>
            <a:r>
              <a:rPr lang="en-US" sz="2000" dirty="0" smtClean="0"/>
              <a:t> </a:t>
            </a:r>
            <a:r>
              <a:rPr lang="en-US" sz="2000" i="1" dirty="0" smtClean="0"/>
              <a:t>R</a:t>
            </a:r>
            <a:r>
              <a:rPr lang="en-US" sz="2000" dirty="0" smtClean="0"/>
              <a:t> + </a:t>
            </a:r>
            <a:r>
              <a:rPr lang="en-US" sz="2000" i="1" dirty="0" smtClean="0"/>
              <a:t>T</a:t>
            </a:r>
            <a:endParaRPr lang="el-GR" sz="2000" i="1" dirty="0" smtClean="0"/>
          </a:p>
          <a:p>
            <a:pPr lvl="1" eaLnBrk="1" hangingPunct="1"/>
            <a:r>
              <a:rPr lang="en-US" sz="2000" dirty="0" smtClean="0"/>
              <a:t>Magnitude of </a:t>
            </a:r>
            <a:r>
              <a:rPr lang="el-GR" sz="2000" i="1" dirty="0" smtClean="0"/>
              <a:t>α</a:t>
            </a:r>
            <a:r>
              <a:rPr lang="en-US" sz="2000" i="1" dirty="0" smtClean="0"/>
              <a:t> </a:t>
            </a:r>
            <a:r>
              <a:rPr lang="en-US" sz="2000" dirty="0" smtClean="0">
                <a:sym typeface="Wingdings" pitchFamily="2" charset="2"/>
              </a:rPr>
              <a:t> draw towards </a:t>
            </a:r>
            <a:r>
              <a:rPr lang="en-US" sz="2000" dirty="0" err="1" smtClean="0">
                <a:sym typeface="Wingdings" pitchFamily="2" charset="2"/>
              </a:rPr>
              <a:t>Kaaba</a:t>
            </a:r>
            <a:r>
              <a:rPr lang="en-US" sz="2000" dirty="0" smtClean="0"/>
              <a:t>.</a:t>
            </a:r>
            <a:r>
              <a:rPr lang="en-US" sz="2400" dirty="0" smtClean="0"/>
              <a:t> </a:t>
            </a:r>
          </a:p>
        </p:txBody>
      </p:sp>
      <p:sp>
        <p:nvSpPr>
          <p:cNvPr id="149508" name="Footer Placeholder 4"/>
          <p:cNvSpPr txBox="1">
            <a:spLocks noGrp="1"/>
          </p:cNvSpPr>
          <p:nvPr/>
        </p:nvSpPr>
        <p:spPr bwMode="auto">
          <a:xfrm>
            <a:off x="685800" y="6248400"/>
            <a:ext cx="3657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ltLang="zh-TW" sz="1400">
                <a:ea typeface="新細明體" charset="-120"/>
              </a:rPr>
              <a:t>University of North Carolina at Chapel Hill</a:t>
            </a:r>
          </a:p>
        </p:txBody>
      </p:sp>
      <p:sp>
        <p:nvSpPr>
          <p:cNvPr id="149509"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E4E3FFC0-1D18-47EE-93B3-1F3D2CBD369D}" type="slidenum">
              <a:rPr lang="zh-TW" altLang="en-US" sz="1400">
                <a:ea typeface="新細明體" charset="-120"/>
              </a:rPr>
              <a:pPr algn="r" eaLnBrk="1" hangingPunct="1"/>
              <a:t>34</a:t>
            </a:fld>
            <a:endParaRPr lang="en-US" altLang="zh-TW" sz="1400">
              <a:ea typeface="新細明體" charset="-120"/>
            </a:endParaRPr>
          </a:p>
        </p:txBody>
      </p:sp>
      <p:pic>
        <p:nvPicPr>
          <p:cNvPr id="149518" name="Picture 14" descr="radial"/>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xmlns="" val="0"/>
              </a:ext>
            </a:extLst>
          </a:blip>
          <a:srcRect/>
          <a:stretch>
            <a:fillRect/>
          </a:stretch>
        </p:blipFill>
        <p:spPr bwMode="auto">
          <a:xfrm>
            <a:off x="914400" y="4114800"/>
            <a:ext cx="2787650" cy="1917700"/>
          </a:xfrm>
          <a:prstGeom prst="rect">
            <a:avLst/>
          </a:prstGeom>
          <a:noFill/>
          <a:extLst>
            <a:ext uri="{909E8E84-426E-40DD-AFC4-6F175D3DCCD1}">
              <a14:hiddenFill xmlns:a14="http://schemas.microsoft.com/office/drawing/2010/main" xmlns="">
                <a:solidFill>
                  <a:srgbClr val="FFFFFF"/>
                </a:solidFill>
              </a14:hiddenFill>
            </a:ext>
          </a:extLst>
        </p:spPr>
      </p:pic>
      <p:pic>
        <p:nvPicPr>
          <p:cNvPr id="149519" name="Picture 15" descr="tangent"/>
          <p:cNvPicPr>
            <a:picLocks noChangeAspect="1" noChangeArrowheads="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xmlns="" val="0"/>
              </a:ext>
            </a:extLst>
          </a:blip>
          <a:srcRect/>
          <a:stretch>
            <a:fillRect/>
          </a:stretch>
        </p:blipFill>
        <p:spPr bwMode="auto">
          <a:xfrm>
            <a:off x="5181600" y="4114800"/>
            <a:ext cx="2787650" cy="1917700"/>
          </a:xfrm>
          <a:prstGeom prst="rect">
            <a:avLst/>
          </a:prstGeom>
          <a:noFill/>
          <a:extLst>
            <a:ext uri="{909E8E84-426E-40DD-AFC4-6F175D3DCCD1}">
              <a14:hiddenFill xmlns:a14="http://schemas.microsoft.com/office/drawing/2010/main" xmlns="">
                <a:solidFill>
                  <a:srgbClr val="FFFFFF"/>
                </a:solidFill>
              </a14:hiddenFill>
            </a:ext>
          </a:extLst>
        </p:spPr>
      </p:pic>
      <p:sp>
        <p:nvSpPr>
          <p:cNvPr id="149520" name="Text Box 16"/>
          <p:cNvSpPr txBox="1">
            <a:spLocks noChangeArrowheads="1"/>
          </p:cNvSpPr>
          <p:nvPr/>
        </p:nvSpPr>
        <p:spPr bwMode="auto">
          <a:xfrm>
            <a:off x="1295400" y="5943600"/>
            <a:ext cx="1981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radial</a:t>
            </a:r>
          </a:p>
        </p:txBody>
      </p:sp>
      <p:sp>
        <p:nvSpPr>
          <p:cNvPr id="149521" name="Text Box 17"/>
          <p:cNvSpPr txBox="1">
            <a:spLocks noChangeArrowheads="1"/>
          </p:cNvSpPr>
          <p:nvPr/>
        </p:nvSpPr>
        <p:spPr bwMode="auto">
          <a:xfrm>
            <a:off x="5638800" y="5943600"/>
            <a:ext cx="1981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tangential</a:t>
            </a:r>
          </a:p>
        </p:txBody>
      </p:sp>
      <p:sp>
        <p:nvSpPr>
          <p:cNvPr id="149522" name="Text Box 18"/>
          <p:cNvSpPr txBox="1">
            <a:spLocks noChangeArrowheads="1"/>
          </p:cNvSpPr>
          <p:nvPr/>
        </p:nvSpPr>
        <p:spPr bwMode="auto">
          <a:xfrm>
            <a:off x="4191000" y="4572000"/>
            <a:ext cx="5334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4000"/>
              <a:t>+</a:t>
            </a:r>
          </a:p>
        </p:txBody>
      </p:sp>
      <p:sp>
        <p:nvSpPr>
          <p:cNvPr id="149524" name="Freeform 20"/>
          <p:cNvSpPr>
            <a:spLocks/>
          </p:cNvSpPr>
          <p:nvPr/>
        </p:nvSpPr>
        <p:spPr bwMode="auto">
          <a:xfrm>
            <a:off x="5854700" y="4419600"/>
            <a:ext cx="1181100" cy="1320800"/>
          </a:xfrm>
          <a:custGeom>
            <a:avLst/>
            <a:gdLst>
              <a:gd name="T0" fmla="*/ 344 w 744"/>
              <a:gd name="T1" fmla="*/ 0 h 832"/>
              <a:gd name="T2" fmla="*/ 104 w 744"/>
              <a:gd name="T3" fmla="*/ 144 h 832"/>
              <a:gd name="T4" fmla="*/ 8 w 744"/>
              <a:gd name="T5" fmla="*/ 432 h 832"/>
              <a:gd name="T6" fmla="*/ 152 w 744"/>
              <a:gd name="T7" fmla="*/ 720 h 832"/>
              <a:gd name="T8" fmla="*/ 440 w 744"/>
              <a:gd name="T9" fmla="*/ 816 h 832"/>
              <a:gd name="T10" fmla="*/ 680 w 744"/>
              <a:gd name="T11" fmla="*/ 624 h 832"/>
              <a:gd name="T12" fmla="*/ 728 w 744"/>
              <a:gd name="T13" fmla="*/ 336 h 832"/>
              <a:gd name="T14" fmla="*/ 584 w 744"/>
              <a:gd name="T15" fmla="*/ 96 h 832"/>
              <a:gd name="T16" fmla="*/ 344 w 744"/>
              <a:gd name="T17" fmla="*/ 48 h 832"/>
              <a:gd name="T18" fmla="*/ 104 w 744"/>
              <a:gd name="T19" fmla="*/ 144 h 832"/>
              <a:gd name="T20" fmla="*/ 8 w 744"/>
              <a:gd name="T21" fmla="*/ 432 h 832"/>
              <a:gd name="T22" fmla="*/ 152 w 744"/>
              <a:gd name="T23" fmla="*/ 720 h 832"/>
              <a:gd name="T24" fmla="*/ 392 w 744"/>
              <a:gd name="T25" fmla="*/ 816 h 832"/>
              <a:gd name="T26" fmla="*/ 632 w 744"/>
              <a:gd name="T27" fmla="*/ 672 h 832"/>
              <a:gd name="T28" fmla="*/ 728 w 744"/>
              <a:gd name="T29" fmla="*/ 432 h 832"/>
              <a:gd name="T30" fmla="*/ 584 w 744"/>
              <a:gd name="T31" fmla="*/ 96 h 832"/>
              <a:gd name="T32" fmla="*/ 344 w 744"/>
              <a:gd name="T33" fmla="*/ 96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4" h="832">
                <a:moveTo>
                  <a:pt x="344" y="0"/>
                </a:moveTo>
                <a:cubicBezTo>
                  <a:pt x="252" y="36"/>
                  <a:pt x="160" y="72"/>
                  <a:pt x="104" y="144"/>
                </a:cubicBezTo>
                <a:cubicBezTo>
                  <a:pt x="48" y="216"/>
                  <a:pt x="0" y="336"/>
                  <a:pt x="8" y="432"/>
                </a:cubicBezTo>
                <a:cubicBezTo>
                  <a:pt x="16" y="528"/>
                  <a:pt x="80" y="656"/>
                  <a:pt x="152" y="720"/>
                </a:cubicBezTo>
                <a:cubicBezTo>
                  <a:pt x="224" y="784"/>
                  <a:pt x="352" y="832"/>
                  <a:pt x="440" y="816"/>
                </a:cubicBezTo>
                <a:cubicBezTo>
                  <a:pt x="528" y="800"/>
                  <a:pt x="632" y="704"/>
                  <a:pt x="680" y="624"/>
                </a:cubicBezTo>
                <a:cubicBezTo>
                  <a:pt x="728" y="544"/>
                  <a:pt x="744" y="424"/>
                  <a:pt x="728" y="336"/>
                </a:cubicBezTo>
                <a:cubicBezTo>
                  <a:pt x="712" y="248"/>
                  <a:pt x="648" y="144"/>
                  <a:pt x="584" y="96"/>
                </a:cubicBezTo>
                <a:cubicBezTo>
                  <a:pt x="520" y="48"/>
                  <a:pt x="424" y="40"/>
                  <a:pt x="344" y="48"/>
                </a:cubicBezTo>
                <a:cubicBezTo>
                  <a:pt x="264" y="56"/>
                  <a:pt x="160" y="80"/>
                  <a:pt x="104" y="144"/>
                </a:cubicBezTo>
                <a:cubicBezTo>
                  <a:pt x="48" y="208"/>
                  <a:pt x="0" y="336"/>
                  <a:pt x="8" y="432"/>
                </a:cubicBezTo>
                <a:cubicBezTo>
                  <a:pt x="16" y="528"/>
                  <a:pt x="88" y="656"/>
                  <a:pt x="152" y="720"/>
                </a:cubicBezTo>
                <a:cubicBezTo>
                  <a:pt x="216" y="784"/>
                  <a:pt x="312" y="824"/>
                  <a:pt x="392" y="816"/>
                </a:cubicBezTo>
                <a:cubicBezTo>
                  <a:pt x="472" y="808"/>
                  <a:pt x="576" y="736"/>
                  <a:pt x="632" y="672"/>
                </a:cubicBezTo>
                <a:cubicBezTo>
                  <a:pt x="688" y="608"/>
                  <a:pt x="736" y="528"/>
                  <a:pt x="728" y="432"/>
                </a:cubicBezTo>
                <a:cubicBezTo>
                  <a:pt x="720" y="336"/>
                  <a:pt x="648" y="152"/>
                  <a:pt x="584" y="96"/>
                </a:cubicBezTo>
                <a:cubicBezTo>
                  <a:pt x="520" y="40"/>
                  <a:pt x="408" y="56"/>
                  <a:pt x="344" y="96"/>
                </a:cubicBezTo>
              </a:path>
            </a:pathLst>
          </a:custGeom>
          <a:noFill/>
          <a:ln w="2540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49525" name="Freeform 21"/>
          <p:cNvSpPr>
            <a:spLocks/>
          </p:cNvSpPr>
          <p:nvPr/>
        </p:nvSpPr>
        <p:spPr bwMode="auto">
          <a:xfrm>
            <a:off x="5778500" y="4419600"/>
            <a:ext cx="1308100" cy="1422400"/>
          </a:xfrm>
          <a:custGeom>
            <a:avLst/>
            <a:gdLst>
              <a:gd name="T0" fmla="*/ 392 w 824"/>
              <a:gd name="T1" fmla="*/ 0 h 896"/>
              <a:gd name="T2" fmla="*/ 104 w 824"/>
              <a:gd name="T3" fmla="*/ 96 h 896"/>
              <a:gd name="T4" fmla="*/ 8 w 824"/>
              <a:gd name="T5" fmla="*/ 432 h 896"/>
              <a:gd name="T6" fmla="*/ 152 w 824"/>
              <a:gd name="T7" fmla="*/ 768 h 896"/>
              <a:gd name="T8" fmla="*/ 440 w 824"/>
              <a:gd name="T9" fmla="*/ 864 h 896"/>
              <a:gd name="T10" fmla="*/ 776 w 824"/>
              <a:gd name="T11" fmla="*/ 576 h 896"/>
              <a:gd name="T12" fmla="*/ 728 w 824"/>
              <a:gd name="T13" fmla="*/ 192 h 896"/>
              <a:gd name="T14" fmla="*/ 392 w 824"/>
              <a:gd name="T15" fmla="*/ 48 h 896"/>
              <a:gd name="T16" fmla="*/ 152 w 824"/>
              <a:gd name="T17" fmla="*/ 192 h 896"/>
              <a:gd name="T18" fmla="*/ 104 w 824"/>
              <a:gd name="T19" fmla="*/ 432 h 896"/>
              <a:gd name="T20" fmla="*/ 200 w 824"/>
              <a:gd name="T21" fmla="*/ 672 h 896"/>
              <a:gd name="T22" fmla="*/ 440 w 824"/>
              <a:gd name="T23" fmla="*/ 768 h 896"/>
              <a:gd name="T24" fmla="*/ 632 w 824"/>
              <a:gd name="T25" fmla="*/ 624 h 896"/>
              <a:gd name="T26" fmla="*/ 680 w 824"/>
              <a:gd name="T27" fmla="*/ 432 h 896"/>
              <a:gd name="T28" fmla="*/ 584 w 824"/>
              <a:gd name="T29" fmla="*/ 192 h 896"/>
              <a:gd name="T30" fmla="*/ 392 w 824"/>
              <a:gd name="T31" fmla="*/ 144 h 896"/>
              <a:gd name="T32" fmla="*/ 248 w 824"/>
              <a:gd name="T33" fmla="*/ 240 h 896"/>
              <a:gd name="T34" fmla="*/ 200 w 824"/>
              <a:gd name="T35" fmla="*/ 432 h 896"/>
              <a:gd name="T36" fmla="*/ 248 w 824"/>
              <a:gd name="T37" fmla="*/ 576 h 896"/>
              <a:gd name="T38" fmla="*/ 440 w 824"/>
              <a:gd name="T39" fmla="*/ 624 h 896"/>
              <a:gd name="T40" fmla="*/ 584 w 824"/>
              <a:gd name="T41" fmla="*/ 528 h 896"/>
              <a:gd name="T42" fmla="*/ 584 w 824"/>
              <a:gd name="T43" fmla="*/ 336 h 896"/>
              <a:gd name="T44" fmla="*/ 440 w 824"/>
              <a:gd name="T45" fmla="*/ 192 h 896"/>
              <a:gd name="T46" fmla="*/ 296 w 824"/>
              <a:gd name="T47" fmla="*/ 336 h 896"/>
              <a:gd name="T48" fmla="*/ 296 w 824"/>
              <a:gd name="T49" fmla="*/ 480 h 896"/>
              <a:gd name="T50" fmla="*/ 392 w 824"/>
              <a:gd name="T51" fmla="*/ 528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4" h="896">
                <a:moveTo>
                  <a:pt x="392" y="0"/>
                </a:moveTo>
                <a:cubicBezTo>
                  <a:pt x="280" y="12"/>
                  <a:pt x="168" y="24"/>
                  <a:pt x="104" y="96"/>
                </a:cubicBezTo>
                <a:cubicBezTo>
                  <a:pt x="40" y="168"/>
                  <a:pt x="0" y="320"/>
                  <a:pt x="8" y="432"/>
                </a:cubicBezTo>
                <a:cubicBezTo>
                  <a:pt x="16" y="544"/>
                  <a:pt x="80" y="696"/>
                  <a:pt x="152" y="768"/>
                </a:cubicBezTo>
                <a:cubicBezTo>
                  <a:pt x="224" y="840"/>
                  <a:pt x="336" y="896"/>
                  <a:pt x="440" y="864"/>
                </a:cubicBezTo>
                <a:cubicBezTo>
                  <a:pt x="544" y="832"/>
                  <a:pt x="728" y="688"/>
                  <a:pt x="776" y="576"/>
                </a:cubicBezTo>
                <a:cubicBezTo>
                  <a:pt x="824" y="464"/>
                  <a:pt x="792" y="280"/>
                  <a:pt x="728" y="192"/>
                </a:cubicBezTo>
                <a:cubicBezTo>
                  <a:pt x="664" y="104"/>
                  <a:pt x="488" y="48"/>
                  <a:pt x="392" y="48"/>
                </a:cubicBezTo>
                <a:cubicBezTo>
                  <a:pt x="296" y="48"/>
                  <a:pt x="200" y="128"/>
                  <a:pt x="152" y="192"/>
                </a:cubicBezTo>
                <a:cubicBezTo>
                  <a:pt x="104" y="256"/>
                  <a:pt x="96" y="352"/>
                  <a:pt x="104" y="432"/>
                </a:cubicBezTo>
                <a:cubicBezTo>
                  <a:pt x="112" y="512"/>
                  <a:pt x="144" y="616"/>
                  <a:pt x="200" y="672"/>
                </a:cubicBezTo>
                <a:cubicBezTo>
                  <a:pt x="256" y="728"/>
                  <a:pt x="368" y="776"/>
                  <a:pt x="440" y="768"/>
                </a:cubicBezTo>
                <a:cubicBezTo>
                  <a:pt x="512" y="760"/>
                  <a:pt x="592" y="680"/>
                  <a:pt x="632" y="624"/>
                </a:cubicBezTo>
                <a:cubicBezTo>
                  <a:pt x="672" y="568"/>
                  <a:pt x="688" y="504"/>
                  <a:pt x="680" y="432"/>
                </a:cubicBezTo>
                <a:cubicBezTo>
                  <a:pt x="672" y="360"/>
                  <a:pt x="632" y="240"/>
                  <a:pt x="584" y="192"/>
                </a:cubicBezTo>
                <a:cubicBezTo>
                  <a:pt x="536" y="144"/>
                  <a:pt x="448" y="136"/>
                  <a:pt x="392" y="144"/>
                </a:cubicBezTo>
                <a:cubicBezTo>
                  <a:pt x="336" y="152"/>
                  <a:pt x="280" y="192"/>
                  <a:pt x="248" y="240"/>
                </a:cubicBezTo>
                <a:cubicBezTo>
                  <a:pt x="216" y="288"/>
                  <a:pt x="200" y="376"/>
                  <a:pt x="200" y="432"/>
                </a:cubicBezTo>
                <a:cubicBezTo>
                  <a:pt x="200" y="488"/>
                  <a:pt x="208" y="544"/>
                  <a:pt x="248" y="576"/>
                </a:cubicBezTo>
                <a:cubicBezTo>
                  <a:pt x="288" y="608"/>
                  <a:pt x="384" y="632"/>
                  <a:pt x="440" y="624"/>
                </a:cubicBezTo>
                <a:cubicBezTo>
                  <a:pt x="496" y="616"/>
                  <a:pt x="560" y="576"/>
                  <a:pt x="584" y="528"/>
                </a:cubicBezTo>
                <a:cubicBezTo>
                  <a:pt x="608" y="480"/>
                  <a:pt x="608" y="392"/>
                  <a:pt x="584" y="336"/>
                </a:cubicBezTo>
                <a:cubicBezTo>
                  <a:pt x="560" y="280"/>
                  <a:pt x="488" y="192"/>
                  <a:pt x="440" y="192"/>
                </a:cubicBezTo>
                <a:cubicBezTo>
                  <a:pt x="392" y="192"/>
                  <a:pt x="320" y="288"/>
                  <a:pt x="296" y="336"/>
                </a:cubicBezTo>
                <a:cubicBezTo>
                  <a:pt x="272" y="384"/>
                  <a:pt x="280" y="448"/>
                  <a:pt x="296" y="480"/>
                </a:cubicBezTo>
                <a:cubicBezTo>
                  <a:pt x="312" y="512"/>
                  <a:pt x="352" y="520"/>
                  <a:pt x="392" y="528"/>
                </a:cubicBezTo>
              </a:path>
            </a:pathLst>
          </a:custGeom>
          <a:noFill/>
          <a:ln w="2540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950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95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49524"/>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495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24" grpId="0" animBg="1"/>
      <p:bldP spid="149524" grpId="1" animBg="1"/>
      <p:bldP spid="14952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idx="4294967295"/>
          </p:nvPr>
        </p:nvSpPr>
        <p:spPr/>
        <p:txBody>
          <a:bodyPr/>
          <a:lstStyle/>
          <a:p>
            <a:pPr eaLnBrk="1" hangingPunct="1"/>
            <a:r>
              <a:rPr lang="en-US" smtClean="0"/>
              <a:t>Experiment</a:t>
            </a:r>
          </a:p>
        </p:txBody>
      </p:sp>
      <p:sp>
        <p:nvSpPr>
          <p:cNvPr id="153603" name="Content Placeholder 2"/>
          <p:cNvSpPr>
            <a:spLocks noGrp="1"/>
          </p:cNvSpPr>
          <p:nvPr>
            <p:ph idx="4294967295"/>
          </p:nvPr>
        </p:nvSpPr>
        <p:spPr/>
        <p:txBody>
          <a:bodyPr/>
          <a:lstStyle/>
          <a:p>
            <a:pPr eaLnBrk="1" hangingPunct="1"/>
            <a:r>
              <a:rPr lang="en-US" dirty="0" smtClean="0"/>
              <a:t>35K agents</a:t>
            </a:r>
          </a:p>
          <a:p>
            <a:pPr lvl="1" eaLnBrk="1" hangingPunct="1"/>
            <a:r>
              <a:rPr lang="en-US" sz="2400" dirty="0" smtClean="0"/>
              <a:t>Uniformly divided into four demographic categories.</a:t>
            </a:r>
          </a:p>
          <a:p>
            <a:pPr lvl="1" eaLnBrk="1" hangingPunct="1"/>
            <a:r>
              <a:rPr lang="en-US" sz="2400" dirty="0" smtClean="0"/>
              <a:t>Initial state: uniform distribution of progress through the ritual and position around </a:t>
            </a:r>
            <a:r>
              <a:rPr lang="en-US" sz="2400" dirty="0" err="1" smtClean="0"/>
              <a:t>Kaaba</a:t>
            </a:r>
            <a:r>
              <a:rPr lang="en-US" sz="2400" dirty="0" smtClean="0"/>
              <a:t>.</a:t>
            </a:r>
          </a:p>
          <a:p>
            <a:pPr lvl="1" eaLnBrk="1" hangingPunct="1"/>
            <a:r>
              <a:rPr lang="en-US" sz="2400" dirty="0" smtClean="0"/>
              <a:t>Uniform radius of 0.17 m equivalent to ellipse of human size </a:t>
            </a:r>
            <a:r>
              <a:rPr lang="en-US" sz="2400" dirty="0" smtClean="0">
                <a:sym typeface="Wingdings" pitchFamily="2" charset="2"/>
              </a:rPr>
              <a:t> maximum density 8 agents/m</a:t>
            </a:r>
            <a:r>
              <a:rPr lang="en-US" sz="2400" baseline="30000" dirty="0" smtClean="0">
                <a:sym typeface="Wingdings" pitchFamily="2" charset="2"/>
              </a:rPr>
              <a:t>2</a:t>
            </a:r>
            <a:r>
              <a:rPr lang="en-US" sz="2400" dirty="0" smtClean="0">
                <a:sym typeface="Wingdings" pitchFamily="2" charset="2"/>
              </a:rPr>
              <a:t>.</a:t>
            </a:r>
            <a:endParaRPr lang="en-US" sz="2400" dirty="0" smtClean="0"/>
          </a:p>
        </p:txBody>
      </p:sp>
      <p:sp>
        <p:nvSpPr>
          <p:cNvPr id="153604" name="Footer Placeholder 4"/>
          <p:cNvSpPr txBox="1">
            <a:spLocks noGrp="1"/>
          </p:cNvSpPr>
          <p:nvPr/>
        </p:nvSpPr>
        <p:spPr bwMode="auto">
          <a:xfrm>
            <a:off x="685800" y="6248400"/>
            <a:ext cx="3657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ltLang="zh-TW" sz="1400">
                <a:ea typeface="新細明體" charset="-120"/>
              </a:rPr>
              <a:t>University of North Carolina at Chapel Hill</a:t>
            </a:r>
          </a:p>
        </p:txBody>
      </p:sp>
      <p:sp>
        <p:nvSpPr>
          <p:cNvPr id="153605"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20723F80-EB5B-42AC-9872-6E564CB5AEB7}" type="slidenum">
              <a:rPr lang="zh-TW" altLang="en-US" sz="1400">
                <a:ea typeface="新細明體" charset="-120"/>
              </a:rPr>
              <a:pPr algn="r" eaLnBrk="1" hangingPunct="1"/>
              <a:t>35</a:t>
            </a:fld>
            <a:endParaRPr lang="en-US" altLang="zh-TW" sz="1400">
              <a:ea typeface="新細明體" charset="-120"/>
            </a:endParaRPr>
          </a:p>
        </p:txBody>
      </p:sp>
      <p:grpSp>
        <p:nvGrpSpPr>
          <p:cNvPr id="153620" name="Group 20"/>
          <p:cNvGrpSpPr>
            <a:grpSpLocks/>
          </p:cNvGrpSpPr>
          <p:nvPr/>
        </p:nvGrpSpPr>
        <p:grpSpPr bwMode="auto">
          <a:xfrm>
            <a:off x="1600200" y="4800600"/>
            <a:ext cx="2209800" cy="1006475"/>
            <a:chOff x="1008" y="3168"/>
            <a:chExt cx="1392" cy="634"/>
          </a:xfrm>
        </p:grpSpPr>
        <p:sp>
          <p:nvSpPr>
            <p:cNvPr id="153606" name="Oval 6"/>
            <p:cNvSpPr>
              <a:spLocks noChangeArrowheads="1"/>
            </p:cNvSpPr>
            <p:nvPr/>
          </p:nvSpPr>
          <p:spPr bwMode="auto">
            <a:xfrm>
              <a:off x="1776" y="3504"/>
              <a:ext cx="624" cy="288"/>
            </a:xfrm>
            <a:prstGeom prst="ellipse">
              <a:avLst/>
            </a:prstGeom>
            <a:noFill/>
            <a:ln w="1905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3607" name="Line 7"/>
            <p:cNvSpPr>
              <a:spLocks noChangeShapeType="1"/>
            </p:cNvSpPr>
            <p:nvPr/>
          </p:nvSpPr>
          <p:spPr bwMode="auto">
            <a:xfrm>
              <a:off x="1776" y="3312"/>
              <a:ext cx="0"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53608" name="Line 8"/>
            <p:cNvSpPr>
              <a:spLocks noChangeShapeType="1"/>
            </p:cNvSpPr>
            <p:nvPr/>
          </p:nvSpPr>
          <p:spPr bwMode="auto">
            <a:xfrm>
              <a:off x="2400" y="3312"/>
              <a:ext cx="0"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53609" name="Line 9"/>
            <p:cNvSpPr>
              <a:spLocks noChangeShapeType="1"/>
            </p:cNvSpPr>
            <p:nvPr/>
          </p:nvSpPr>
          <p:spPr bwMode="auto">
            <a:xfrm>
              <a:off x="1776" y="3408"/>
              <a:ext cx="624"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53610" name="Line 10"/>
            <p:cNvSpPr>
              <a:spLocks noChangeShapeType="1"/>
            </p:cNvSpPr>
            <p:nvPr/>
          </p:nvSpPr>
          <p:spPr bwMode="auto">
            <a:xfrm flipH="1">
              <a:off x="1584" y="3504"/>
              <a:ext cx="19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53611" name="Line 11"/>
            <p:cNvSpPr>
              <a:spLocks noChangeShapeType="1"/>
            </p:cNvSpPr>
            <p:nvPr/>
          </p:nvSpPr>
          <p:spPr bwMode="auto">
            <a:xfrm flipH="1">
              <a:off x="1584" y="3792"/>
              <a:ext cx="19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53612" name="Line 12"/>
            <p:cNvSpPr>
              <a:spLocks noChangeShapeType="1"/>
            </p:cNvSpPr>
            <p:nvPr/>
          </p:nvSpPr>
          <p:spPr bwMode="auto">
            <a:xfrm>
              <a:off x="1680" y="3504"/>
              <a:ext cx="0" cy="2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53613" name="Text Box 13"/>
            <p:cNvSpPr txBox="1">
              <a:spLocks noChangeArrowheads="1"/>
            </p:cNvSpPr>
            <p:nvPr/>
          </p:nvSpPr>
          <p:spPr bwMode="auto">
            <a:xfrm>
              <a:off x="1776" y="3168"/>
              <a:ext cx="624"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000"/>
                <a:t>0.48 m</a:t>
              </a:r>
            </a:p>
          </p:txBody>
        </p:sp>
        <p:sp>
          <p:nvSpPr>
            <p:cNvPr id="153614" name="Text Box 14"/>
            <p:cNvSpPr txBox="1">
              <a:spLocks noChangeArrowheads="1"/>
            </p:cNvSpPr>
            <p:nvPr/>
          </p:nvSpPr>
          <p:spPr bwMode="auto">
            <a:xfrm>
              <a:off x="1008" y="3552"/>
              <a:ext cx="624"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a:spcBef>
                  <a:spcPct val="50000"/>
                </a:spcBef>
              </a:pPr>
              <a:r>
                <a:rPr lang="en-US" sz="2000"/>
                <a:t>0.3 m</a:t>
              </a:r>
            </a:p>
          </p:txBody>
        </p:sp>
      </p:grpSp>
      <p:grpSp>
        <p:nvGrpSpPr>
          <p:cNvPr id="153621" name="Group 21"/>
          <p:cNvGrpSpPr>
            <a:grpSpLocks/>
          </p:cNvGrpSpPr>
          <p:nvPr/>
        </p:nvGrpSpPr>
        <p:grpSpPr bwMode="auto">
          <a:xfrm>
            <a:off x="4876800" y="5257800"/>
            <a:ext cx="1752600" cy="609600"/>
            <a:chOff x="3072" y="3456"/>
            <a:chExt cx="1104" cy="384"/>
          </a:xfrm>
        </p:grpSpPr>
        <p:sp>
          <p:nvSpPr>
            <p:cNvPr id="153615" name="Oval 15"/>
            <p:cNvSpPr>
              <a:spLocks noChangeArrowheads="1"/>
            </p:cNvSpPr>
            <p:nvPr/>
          </p:nvSpPr>
          <p:spPr bwMode="auto">
            <a:xfrm>
              <a:off x="3072" y="3456"/>
              <a:ext cx="384" cy="384"/>
            </a:xfrm>
            <a:prstGeom prst="ellipse">
              <a:avLst/>
            </a:prstGeom>
            <a:noFill/>
            <a:ln w="1905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3616" name="Line 16"/>
            <p:cNvSpPr>
              <a:spLocks noChangeShapeType="1"/>
            </p:cNvSpPr>
            <p:nvPr/>
          </p:nvSpPr>
          <p:spPr bwMode="auto">
            <a:xfrm flipH="1">
              <a:off x="3456" y="3456"/>
              <a:ext cx="19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53617" name="Line 17"/>
            <p:cNvSpPr>
              <a:spLocks noChangeShapeType="1"/>
            </p:cNvSpPr>
            <p:nvPr/>
          </p:nvSpPr>
          <p:spPr bwMode="auto">
            <a:xfrm flipH="1">
              <a:off x="3456" y="3840"/>
              <a:ext cx="19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53618" name="Line 18"/>
            <p:cNvSpPr>
              <a:spLocks noChangeShapeType="1"/>
            </p:cNvSpPr>
            <p:nvPr/>
          </p:nvSpPr>
          <p:spPr bwMode="auto">
            <a:xfrm>
              <a:off x="3552" y="3456"/>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53619" name="Text Box 19"/>
            <p:cNvSpPr txBox="1">
              <a:spLocks noChangeArrowheads="1"/>
            </p:cNvSpPr>
            <p:nvPr/>
          </p:nvSpPr>
          <p:spPr bwMode="auto">
            <a:xfrm>
              <a:off x="3552" y="3504"/>
              <a:ext cx="624"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a:spcBef>
                  <a:spcPct val="50000"/>
                </a:spcBef>
              </a:pPr>
              <a:r>
                <a:rPr lang="en-US" sz="2000" dirty="0" smtClean="0"/>
                <a:t>0.38 </a:t>
              </a:r>
              <a:r>
                <a:rPr lang="en-US" sz="2000" dirty="0"/>
                <a:t>m</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0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0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idx="4294967295"/>
          </p:nvPr>
        </p:nvSpPr>
        <p:spPr/>
        <p:txBody>
          <a:bodyPr/>
          <a:lstStyle/>
          <a:p>
            <a:pPr eaLnBrk="1" hangingPunct="1"/>
            <a:r>
              <a:rPr lang="en-US" smtClean="0"/>
              <a:t>Results</a:t>
            </a:r>
          </a:p>
        </p:txBody>
      </p:sp>
      <p:sp>
        <p:nvSpPr>
          <p:cNvPr id="157699" name="Content Placeholder 2"/>
          <p:cNvSpPr>
            <a:spLocks noGrp="1"/>
          </p:cNvSpPr>
          <p:nvPr>
            <p:ph idx="4294967295"/>
          </p:nvPr>
        </p:nvSpPr>
        <p:spPr/>
        <p:txBody>
          <a:bodyPr/>
          <a:lstStyle/>
          <a:p>
            <a:pPr eaLnBrk="1" hangingPunct="1"/>
            <a:r>
              <a:rPr lang="en-US" sz="2800" smtClean="0"/>
              <a:t>Highly efficient and stable</a:t>
            </a:r>
          </a:p>
          <a:p>
            <a:pPr lvl="1" eaLnBrk="1" hangingPunct="1"/>
            <a:r>
              <a:rPr lang="en-US" sz="2400" smtClean="0"/>
              <a:t>Simulating 35K agents at 26 Hz ( 38 ms per frame).</a:t>
            </a:r>
          </a:p>
          <a:p>
            <a:pPr lvl="2" eaLnBrk="1" hangingPunct="1"/>
            <a:r>
              <a:rPr lang="en-US" sz="2000" smtClean="0"/>
              <a:t>Intel i7 @ 2.67 GHz</a:t>
            </a:r>
          </a:p>
          <a:p>
            <a:pPr lvl="1" eaLnBrk="1" hangingPunct="1"/>
            <a:r>
              <a:rPr lang="en-US" sz="2400" smtClean="0"/>
              <a:t>Simulation stable for large time step of 0.1s</a:t>
            </a:r>
          </a:p>
          <a:p>
            <a:pPr lvl="1" eaLnBrk="1" hangingPunct="1"/>
            <a:r>
              <a:rPr lang="en-US" sz="2400" smtClean="0"/>
              <a:t>Able to produce 2.6 s of simulation in 1 s real time.</a:t>
            </a:r>
          </a:p>
        </p:txBody>
      </p:sp>
      <p:sp>
        <p:nvSpPr>
          <p:cNvPr id="157700" name="Footer Placeholder 4"/>
          <p:cNvSpPr txBox="1">
            <a:spLocks noGrp="1"/>
          </p:cNvSpPr>
          <p:nvPr/>
        </p:nvSpPr>
        <p:spPr bwMode="auto">
          <a:xfrm>
            <a:off x="685800" y="6248400"/>
            <a:ext cx="3657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ltLang="zh-TW" sz="1400">
                <a:ea typeface="新細明體" charset="-120"/>
              </a:rPr>
              <a:t>University of North Carolina at Chapel Hill</a:t>
            </a:r>
          </a:p>
        </p:txBody>
      </p:sp>
      <p:sp>
        <p:nvSpPr>
          <p:cNvPr id="157701"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34B1AEFD-FB37-455F-BCBD-752AA41DFFF4}" type="slidenum">
              <a:rPr lang="zh-TW" altLang="en-US" sz="1400">
                <a:ea typeface="新細明體" charset="-120"/>
              </a:rPr>
              <a:pPr algn="r" eaLnBrk="1" hangingPunct="1"/>
              <a:t>36</a:t>
            </a:fld>
            <a:endParaRPr lang="en-US" altLang="zh-TW" sz="1400">
              <a:ea typeface="新細明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769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7699">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5769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57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itle 1"/>
          <p:cNvSpPr>
            <a:spLocks noGrp="1"/>
          </p:cNvSpPr>
          <p:nvPr>
            <p:ph type="title" idx="4294967295"/>
          </p:nvPr>
        </p:nvSpPr>
        <p:spPr/>
        <p:txBody>
          <a:bodyPr/>
          <a:lstStyle/>
          <a:p>
            <a:pPr eaLnBrk="1" hangingPunct="1"/>
            <a:r>
              <a:rPr lang="en-US" smtClean="0"/>
              <a:t>Results</a:t>
            </a:r>
          </a:p>
        </p:txBody>
      </p:sp>
      <p:sp>
        <p:nvSpPr>
          <p:cNvPr id="212995" name="Content Placeholder 2"/>
          <p:cNvSpPr>
            <a:spLocks noGrp="1"/>
          </p:cNvSpPr>
          <p:nvPr>
            <p:ph idx="4294967295"/>
          </p:nvPr>
        </p:nvSpPr>
        <p:spPr/>
        <p:txBody>
          <a:bodyPr/>
          <a:lstStyle/>
          <a:p>
            <a:pPr eaLnBrk="1" hangingPunct="1"/>
            <a:r>
              <a:rPr lang="en-US" sz="2800" dirty="0" smtClean="0"/>
              <a:t>Speed vs. Density</a:t>
            </a:r>
          </a:p>
          <a:p>
            <a:pPr lvl="1" eaLnBrk="1" hangingPunct="1"/>
            <a:r>
              <a:rPr lang="en-US" sz="2300" dirty="0" smtClean="0"/>
              <a:t>Mean observed speed &lt; mean preferred speed.</a:t>
            </a:r>
          </a:p>
          <a:p>
            <a:pPr lvl="1" eaLnBrk="1" hangingPunct="1"/>
            <a:r>
              <a:rPr lang="en-US" sz="2400" dirty="0" smtClean="0"/>
              <a:t>Reduced speed due to density.</a:t>
            </a:r>
          </a:p>
          <a:p>
            <a:pPr lvl="1" eaLnBrk="1" hangingPunct="1"/>
            <a:endParaRPr lang="en-US" sz="2400" dirty="0" smtClean="0"/>
          </a:p>
        </p:txBody>
      </p:sp>
      <p:sp>
        <p:nvSpPr>
          <p:cNvPr id="212996" name="Footer Placeholder 4"/>
          <p:cNvSpPr txBox="1">
            <a:spLocks noGrp="1"/>
          </p:cNvSpPr>
          <p:nvPr/>
        </p:nvSpPr>
        <p:spPr bwMode="auto">
          <a:xfrm>
            <a:off x="685800" y="6248400"/>
            <a:ext cx="3657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ltLang="zh-TW" sz="1400">
                <a:ea typeface="新細明體" charset="-120"/>
              </a:rPr>
              <a:t>University of North Carolina at Chapel Hill</a:t>
            </a:r>
          </a:p>
        </p:txBody>
      </p:sp>
      <p:sp>
        <p:nvSpPr>
          <p:cNvPr id="212997"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4201401A-CECF-48A1-B2F7-A31B392E3755}" type="slidenum">
              <a:rPr lang="zh-TW" altLang="en-US" sz="1400">
                <a:ea typeface="新細明體" charset="-120"/>
              </a:rPr>
              <a:pPr algn="r" eaLnBrk="1" hangingPunct="1"/>
              <a:t>37</a:t>
            </a:fld>
            <a:endParaRPr lang="en-US" altLang="zh-TW" sz="1400">
              <a:ea typeface="新細明體" charset="-120"/>
            </a:endParaRPr>
          </a:p>
        </p:txBody>
      </p:sp>
      <p:grpSp>
        <p:nvGrpSpPr>
          <p:cNvPr id="5" name="Group 4"/>
          <p:cNvGrpSpPr/>
          <p:nvPr/>
        </p:nvGrpSpPr>
        <p:grpSpPr>
          <a:xfrm>
            <a:off x="1276838" y="3429000"/>
            <a:ext cx="6477000" cy="2820432"/>
            <a:chOff x="1276838" y="3429000"/>
            <a:chExt cx="6477000" cy="2820432"/>
          </a:xfrm>
        </p:grpSpPr>
        <p:grpSp>
          <p:nvGrpSpPr>
            <p:cNvPr id="3" name="Group 2"/>
            <p:cNvGrpSpPr/>
            <p:nvPr/>
          </p:nvGrpSpPr>
          <p:grpSpPr>
            <a:xfrm>
              <a:off x="1276838" y="3429000"/>
              <a:ext cx="2895600" cy="2820432"/>
              <a:chOff x="1276838" y="3429000"/>
              <a:chExt cx="2895600" cy="2820432"/>
            </a:xfrm>
          </p:grpSpPr>
          <p:grpSp>
            <p:nvGrpSpPr>
              <p:cNvPr id="213000" name="Group 8"/>
              <p:cNvGrpSpPr>
                <a:grpSpLocks/>
              </p:cNvGrpSpPr>
              <p:nvPr/>
            </p:nvGrpSpPr>
            <p:grpSpPr bwMode="auto">
              <a:xfrm>
                <a:off x="1276838" y="3429000"/>
                <a:ext cx="2895600" cy="2451100"/>
                <a:chOff x="912" y="528"/>
                <a:chExt cx="3744" cy="3168"/>
              </a:xfrm>
            </p:grpSpPr>
            <p:pic>
              <p:nvPicPr>
                <p:cNvPr id="212998" name="Picture 6" descr="dense000"/>
                <p:cNvPicPr>
                  <a:picLocks noChangeAspect="1" noChangeArrowheads="1"/>
                </p:cNvPicPr>
                <p:nvPr/>
              </p:nvPicPr>
              <p:blipFill>
                <a:blip r:embed="rId3">
                  <a:extLst>
                    <a:ext uri="{28A0092B-C50C-407E-A947-70E740481C1C}">
                      <a14:useLocalDpi xmlns:a14="http://schemas.microsoft.com/office/drawing/2010/main" xmlns="" val="0"/>
                    </a:ext>
                  </a:extLst>
                </a:blip>
                <a:srcRect l="19489" t="16000" r="22466" b="17999"/>
                <a:stretch>
                  <a:fillRect/>
                </a:stretch>
              </p:blipFill>
              <p:spPr bwMode="auto">
                <a:xfrm>
                  <a:off x="912" y="528"/>
                  <a:ext cx="3744" cy="3168"/>
                </a:xfrm>
                <a:prstGeom prst="rect">
                  <a:avLst/>
                </a:prstGeom>
                <a:noFill/>
                <a:extLst>
                  <a:ext uri="{909E8E84-426E-40DD-AFC4-6F175D3DCCD1}">
                    <a14:hiddenFill xmlns:a14="http://schemas.microsoft.com/office/drawing/2010/main" xmlns="">
                      <a:solidFill>
                        <a:srgbClr val="FFFFFF"/>
                      </a:solidFill>
                    </a14:hiddenFill>
                  </a:ext>
                </a:extLst>
              </p:spPr>
            </p:pic>
            <p:pic>
              <p:nvPicPr>
                <p:cNvPr id="212999" name="Picture 7" descr="densebar"/>
                <p:cNvPicPr>
                  <a:picLocks noChangeAspect="1" noChangeArrowheads="1"/>
                </p:cNvPicPr>
                <p:nvPr/>
              </p:nvPicPr>
              <p:blipFill>
                <a:blip r:embed="rId4">
                  <a:clrChange>
                    <a:clrFrom>
                      <a:srgbClr val="808080"/>
                    </a:clrFrom>
                    <a:clrTo>
                      <a:srgbClr val="808080">
                        <a:alpha val="0"/>
                      </a:srgbClr>
                    </a:clrTo>
                  </a:clrChange>
                  <a:extLst>
                    <a:ext uri="{28A0092B-C50C-407E-A947-70E740481C1C}">
                      <a14:useLocalDpi xmlns:a14="http://schemas.microsoft.com/office/drawing/2010/main" xmlns="" val="0"/>
                    </a:ext>
                  </a:extLst>
                </a:blip>
                <a:srcRect/>
                <a:stretch>
                  <a:fillRect/>
                </a:stretch>
              </p:blipFill>
              <p:spPr bwMode="auto">
                <a:xfrm>
                  <a:off x="4128" y="1104"/>
                  <a:ext cx="504" cy="1944"/>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 name="TextBox 1"/>
              <p:cNvSpPr txBox="1"/>
              <p:nvPr/>
            </p:nvSpPr>
            <p:spPr>
              <a:xfrm>
                <a:off x="1447800" y="5880100"/>
                <a:ext cx="2706076" cy="369332"/>
              </a:xfrm>
              <a:prstGeom prst="rect">
                <a:avLst/>
              </a:prstGeom>
              <a:noFill/>
            </p:spPr>
            <p:txBody>
              <a:bodyPr wrap="square" rtlCol="0">
                <a:spAutoFit/>
              </a:bodyPr>
              <a:lstStyle/>
              <a:p>
                <a:pPr algn="ctr"/>
                <a:r>
                  <a:rPr lang="en-US" sz="1800" dirty="0" smtClean="0"/>
                  <a:t>Density (agent/m</a:t>
                </a:r>
                <a:r>
                  <a:rPr lang="en-US" sz="1800" baseline="30000" dirty="0" smtClean="0"/>
                  <a:t>2</a:t>
                </a:r>
                <a:r>
                  <a:rPr lang="en-US" sz="1800" dirty="0" smtClean="0"/>
                  <a:t>)</a:t>
                </a:r>
                <a:endParaRPr lang="en-US" sz="1800" dirty="0"/>
              </a:p>
            </p:txBody>
          </p:sp>
        </p:grpSp>
        <p:grpSp>
          <p:nvGrpSpPr>
            <p:cNvPr id="4" name="Group 3"/>
            <p:cNvGrpSpPr/>
            <p:nvPr/>
          </p:nvGrpSpPr>
          <p:grpSpPr>
            <a:xfrm>
              <a:off x="4553438" y="3429000"/>
              <a:ext cx="3200400" cy="2788166"/>
              <a:chOff x="4553438" y="3429000"/>
              <a:chExt cx="3200400" cy="2788166"/>
            </a:xfrm>
          </p:grpSpPr>
          <p:grpSp>
            <p:nvGrpSpPr>
              <p:cNvPr id="213003" name="Group 11"/>
              <p:cNvGrpSpPr>
                <a:grpSpLocks/>
              </p:cNvGrpSpPr>
              <p:nvPr/>
            </p:nvGrpSpPr>
            <p:grpSpPr bwMode="auto">
              <a:xfrm>
                <a:off x="4553438" y="3429000"/>
                <a:ext cx="3200400" cy="2419350"/>
                <a:chOff x="912" y="576"/>
                <a:chExt cx="3936" cy="2976"/>
              </a:xfrm>
            </p:grpSpPr>
            <p:pic>
              <p:nvPicPr>
                <p:cNvPr id="213001" name="Picture 9" descr="speed000"/>
                <p:cNvPicPr>
                  <a:picLocks noChangeAspect="1" noChangeArrowheads="1"/>
                </p:cNvPicPr>
                <p:nvPr/>
              </p:nvPicPr>
              <p:blipFill>
                <a:blip r:embed="rId5">
                  <a:extLst>
                    <a:ext uri="{28A0092B-C50C-407E-A947-70E740481C1C}">
                      <a14:useLocalDpi xmlns:a14="http://schemas.microsoft.com/office/drawing/2010/main" xmlns="" val="0"/>
                    </a:ext>
                  </a:extLst>
                </a:blip>
                <a:srcRect l="19489" t="17000" r="19489" b="21001"/>
                <a:stretch>
                  <a:fillRect/>
                </a:stretch>
              </p:blipFill>
              <p:spPr bwMode="auto">
                <a:xfrm>
                  <a:off x="912" y="576"/>
                  <a:ext cx="3936" cy="2976"/>
                </a:xfrm>
                <a:prstGeom prst="rect">
                  <a:avLst/>
                </a:prstGeom>
                <a:noFill/>
                <a:extLst>
                  <a:ext uri="{909E8E84-426E-40DD-AFC4-6F175D3DCCD1}">
                    <a14:hiddenFill xmlns:a14="http://schemas.microsoft.com/office/drawing/2010/main" xmlns="">
                      <a:solidFill>
                        <a:srgbClr val="FFFFFF"/>
                      </a:solidFill>
                    </a14:hiddenFill>
                  </a:ext>
                </a:extLst>
              </p:spPr>
            </p:pic>
            <p:pic>
              <p:nvPicPr>
                <p:cNvPr id="213002" name="Picture 10" descr="speedba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320" y="1104"/>
                  <a:ext cx="498" cy="1944"/>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3" name="TextBox 12"/>
              <p:cNvSpPr txBox="1"/>
              <p:nvPr/>
            </p:nvSpPr>
            <p:spPr>
              <a:xfrm>
                <a:off x="4820904" y="5847834"/>
                <a:ext cx="2706076" cy="369332"/>
              </a:xfrm>
              <a:prstGeom prst="rect">
                <a:avLst/>
              </a:prstGeom>
              <a:noFill/>
            </p:spPr>
            <p:txBody>
              <a:bodyPr wrap="square" rtlCol="0">
                <a:spAutoFit/>
              </a:bodyPr>
              <a:lstStyle/>
              <a:p>
                <a:pPr algn="ctr"/>
                <a:r>
                  <a:rPr lang="en-US" sz="1800" dirty="0" smtClean="0"/>
                  <a:t>Speed (m/s)</a:t>
                </a:r>
                <a:endParaRPr lang="en-US" sz="1800" dirty="0"/>
              </a:p>
            </p:txBody>
          </p:sp>
        </p:grpSp>
      </p:grpSp>
      <p:grpSp>
        <p:nvGrpSpPr>
          <p:cNvPr id="7" name="Group 6"/>
          <p:cNvGrpSpPr/>
          <p:nvPr/>
        </p:nvGrpSpPr>
        <p:grpSpPr>
          <a:xfrm>
            <a:off x="2398656" y="4681300"/>
            <a:ext cx="3947258" cy="1173783"/>
            <a:chOff x="2398656" y="4681300"/>
            <a:chExt cx="3947258" cy="1173783"/>
          </a:xfrm>
        </p:grpSpPr>
        <p:sp>
          <p:nvSpPr>
            <p:cNvPr id="6" name="Oval 5"/>
            <p:cNvSpPr/>
            <p:nvPr/>
          </p:nvSpPr>
          <p:spPr>
            <a:xfrm rot="20881050">
              <a:off x="2398656" y="4681300"/>
              <a:ext cx="678648" cy="1079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20881050">
              <a:off x="5667266" y="4775583"/>
              <a:ext cx="678648" cy="1079500"/>
            </a:xfrm>
            <a:prstGeom prst="ellipse">
              <a:avLst/>
            </a:prstGeom>
            <a:no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299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itle 1"/>
          <p:cNvSpPr>
            <a:spLocks noGrp="1"/>
          </p:cNvSpPr>
          <p:nvPr>
            <p:ph type="title" idx="4294967295"/>
          </p:nvPr>
        </p:nvSpPr>
        <p:spPr/>
        <p:txBody>
          <a:bodyPr/>
          <a:lstStyle/>
          <a:p>
            <a:pPr eaLnBrk="1" hangingPunct="1"/>
            <a:r>
              <a:rPr lang="en-US" smtClean="0"/>
              <a:t>Results</a:t>
            </a:r>
          </a:p>
        </p:txBody>
      </p:sp>
      <p:sp>
        <p:nvSpPr>
          <p:cNvPr id="215043" name="Content Placeholder 2"/>
          <p:cNvSpPr>
            <a:spLocks noGrp="1"/>
          </p:cNvSpPr>
          <p:nvPr>
            <p:ph idx="4294967295"/>
          </p:nvPr>
        </p:nvSpPr>
        <p:spPr/>
        <p:txBody>
          <a:bodyPr/>
          <a:lstStyle/>
          <a:p>
            <a:pPr eaLnBrk="1" hangingPunct="1"/>
            <a:r>
              <a:rPr lang="en-US" sz="2800" smtClean="0"/>
              <a:t>Region-based analysis</a:t>
            </a:r>
          </a:p>
          <a:p>
            <a:pPr lvl="1" eaLnBrk="1" hangingPunct="1"/>
            <a:r>
              <a:rPr lang="en-US" sz="2400" smtClean="0"/>
              <a:t>Measured average speed based on region.</a:t>
            </a:r>
          </a:p>
          <a:p>
            <a:pPr lvl="1" eaLnBrk="1" hangingPunct="1"/>
            <a:r>
              <a:rPr lang="en-US" sz="2400" smtClean="0"/>
              <a:t>Strong correlations to Koshak &amp; Fouda 2008:</a:t>
            </a:r>
          </a:p>
          <a:p>
            <a:pPr lvl="2" eaLnBrk="1" hangingPunct="1"/>
            <a:r>
              <a:rPr lang="en-US" sz="2000" smtClean="0"/>
              <a:t>Region 1 is the slowest</a:t>
            </a:r>
          </a:p>
          <a:p>
            <a:pPr lvl="2" eaLnBrk="1" hangingPunct="1"/>
            <a:r>
              <a:rPr lang="en-US" sz="2000" smtClean="0"/>
              <a:t>Regions 5-7 exhibit higher speeds than regions 1-4.</a:t>
            </a:r>
          </a:p>
          <a:p>
            <a:pPr lvl="2" eaLnBrk="1" hangingPunct="1"/>
            <a:r>
              <a:rPr lang="en-US" sz="2000" smtClean="0"/>
              <a:t>Highest speeds match.</a:t>
            </a:r>
          </a:p>
          <a:p>
            <a:pPr lvl="1" eaLnBrk="1" hangingPunct="1"/>
            <a:r>
              <a:rPr lang="en-US" sz="2400" smtClean="0"/>
              <a:t>Slow down in 4 due to</a:t>
            </a:r>
            <a:br>
              <a:rPr lang="en-US" sz="2400" smtClean="0"/>
            </a:br>
            <a:r>
              <a:rPr lang="en-US" sz="2400" smtClean="0"/>
              <a:t>narrowing space.</a:t>
            </a:r>
          </a:p>
        </p:txBody>
      </p:sp>
      <p:sp>
        <p:nvSpPr>
          <p:cNvPr id="215044" name="Footer Placeholder 4"/>
          <p:cNvSpPr txBox="1">
            <a:spLocks noGrp="1"/>
          </p:cNvSpPr>
          <p:nvPr/>
        </p:nvSpPr>
        <p:spPr bwMode="auto">
          <a:xfrm>
            <a:off x="685800" y="6248400"/>
            <a:ext cx="3657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ltLang="zh-TW" sz="1400">
                <a:ea typeface="新細明體" charset="-120"/>
              </a:rPr>
              <a:t>University of North Carolina at Chapel Hill</a:t>
            </a:r>
          </a:p>
        </p:txBody>
      </p:sp>
      <p:sp>
        <p:nvSpPr>
          <p:cNvPr id="215045"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2CAD41EA-6805-42C4-A573-11DDA8DC37F6}" type="slidenum">
              <a:rPr lang="zh-TW" altLang="en-US" sz="1400">
                <a:ea typeface="新細明體" charset="-120"/>
              </a:rPr>
              <a:pPr algn="r" eaLnBrk="1" hangingPunct="1"/>
              <a:t>38</a:t>
            </a:fld>
            <a:endParaRPr lang="en-US" altLang="zh-TW" sz="1400">
              <a:ea typeface="新細明體" charset="-120"/>
            </a:endParaRPr>
          </a:p>
        </p:txBody>
      </p:sp>
      <p:pic>
        <p:nvPicPr>
          <p:cNvPr id="215047" name="Picture 7" descr="our_regions"/>
          <p:cNvPicPr>
            <a:picLocks noChangeAspect="1" noChangeArrowheads="1"/>
          </p:cNvPicPr>
          <p:nvPr/>
        </p:nvPicPr>
        <p:blipFill>
          <a:blip r:embed="rId3">
            <a:extLst>
              <a:ext uri="{28A0092B-C50C-407E-A947-70E740481C1C}">
                <a14:useLocalDpi xmlns:a14="http://schemas.microsoft.com/office/drawing/2010/main" xmlns="" val="0"/>
              </a:ext>
            </a:extLst>
          </a:blip>
          <a:srcRect l="33070"/>
          <a:stretch>
            <a:fillRect/>
          </a:stretch>
        </p:blipFill>
        <p:spPr bwMode="auto">
          <a:xfrm>
            <a:off x="4724400" y="4343400"/>
            <a:ext cx="3238500" cy="20161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4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04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504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504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50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idx="4294967295"/>
          </p:nvPr>
        </p:nvSpPr>
        <p:spPr/>
        <p:txBody>
          <a:bodyPr/>
          <a:lstStyle/>
          <a:p>
            <a:pPr eaLnBrk="1" hangingPunct="1"/>
            <a:r>
              <a:rPr lang="en-US" smtClean="0"/>
              <a:t>Limitations</a:t>
            </a:r>
          </a:p>
        </p:txBody>
      </p:sp>
      <p:sp>
        <p:nvSpPr>
          <p:cNvPr id="155651" name="Content Placeholder 2"/>
          <p:cNvSpPr>
            <a:spLocks noGrp="1"/>
          </p:cNvSpPr>
          <p:nvPr>
            <p:ph idx="4294967295"/>
          </p:nvPr>
        </p:nvSpPr>
        <p:spPr/>
        <p:txBody>
          <a:bodyPr/>
          <a:lstStyle/>
          <a:p>
            <a:pPr eaLnBrk="1" hangingPunct="1"/>
            <a:r>
              <a:rPr lang="en-US" sz="2800" dirty="0" smtClean="0"/>
              <a:t>Not all </a:t>
            </a:r>
            <a:r>
              <a:rPr lang="en-US" sz="2800" dirty="0" err="1" smtClean="0"/>
              <a:t>Tawaf</a:t>
            </a:r>
            <a:r>
              <a:rPr lang="en-US" sz="2800" dirty="0" smtClean="0"/>
              <a:t> elements are modeled.</a:t>
            </a:r>
          </a:p>
          <a:p>
            <a:pPr lvl="1" eaLnBrk="1" hangingPunct="1"/>
            <a:r>
              <a:rPr lang="en-US" sz="2400" dirty="0" smtClean="0"/>
              <a:t>Groups</a:t>
            </a:r>
          </a:p>
          <a:p>
            <a:pPr eaLnBrk="1" hangingPunct="1"/>
            <a:r>
              <a:rPr lang="en-US" sz="2800" dirty="0" smtClean="0"/>
              <a:t>Large-scale results correlate well with data.</a:t>
            </a:r>
          </a:p>
          <a:p>
            <a:pPr lvl="1" eaLnBrk="1" hangingPunct="1"/>
            <a:r>
              <a:rPr lang="en-US" sz="2400" dirty="0" smtClean="0"/>
              <a:t>Small-scale details need improvement.</a:t>
            </a:r>
          </a:p>
          <a:p>
            <a:pPr eaLnBrk="1" hangingPunct="1"/>
            <a:r>
              <a:rPr lang="en-US" sz="2800" dirty="0" smtClean="0"/>
              <a:t>Requires validation</a:t>
            </a:r>
          </a:p>
          <a:p>
            <a:pPr lvl="1" eaLnBrk="1" hangingPunct="1"/>
            <a:r>
              <a:rPr lang="en-US" sz="2400" dirty="0" smtClean="0"/>
              <a:t>We need more data of </a:t>
            </a:r>
            <a:r>
              <a:rPr lang="en-US" sz="2400" dirty="0" err="1" smtClean="0"/>
              <a:t>Tawaf</a:t>
            </a:r>
            <a:r>
              <a:rPr lang="en-US" sz="2400" dirty="0" smtClean="0"/>
              <a:t> performance.</a:t>
            </a:r>
          </a:p>
        </p:txBody>
      </p:sp>
      <p:sp>
        <p:nvSpPr>
          <p:cNvPr id="155652" name="Footer Placeholder 4"/>
          <p:cNvSpPr txBox="1">
            <a:spLocks noGrp="1"/>
          </p:cNvSpPr>
          <p:nvPr/>
        </p:nvSpPr>
        <p:spPr bwMode="auto">
          <a:xfrm>
            <a:off x="685800" y="6248400"/>
            <a:ext cx="3657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ltLang="zh-TW" sz="1400">
                <a:ea typeface="新細明體" charset="-120"/>
              </a:rPr>
              <a:t>University of North Carolina at Chapel Hill</a:t>
            </a:r>
          </a:p>
        </p:txBody>
      </p:sp>
      <p:sp>
        <p:nvSpPr>
          <p:cNvPr id="155653"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6BA9E3BB-48E2-41EA-B4EB-4CC09C428EDF}" type="slidenum">
              <a:rPr lang="zh-TW" altLang="en-US" sz="1400">
                <a:ea typeface="新細明體" charset="-120"/>
              </a:rPr>
              <a:pPr algn="r" eaLnBrk="1" hangingPunct="1"/>
              <a:t>39</a:t>
            </a:fld>
            <a:endParaRPr lang="en-US" altLang="zh-TW" sz="1400">
              <a:ea typeface="新細明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56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5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565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565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5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p:cNvSpPr>
            <a:spLocks noGrp="1"/>
          </p:cNvSpPr>
          <p:nvPr>
            <p:ph type="title" idx="4294967295"/>
          </p:nvPr>
        </p:nvSpPr>
        <p:spPr/>
        <p:txBody>
          <a:bodyPr/>
          <a:lstStyle/>
          <a:p>
            <a:pPr eaLnBrk="1" hangingPunct="1"/>
            <a:r>
              <a:rPr lang="en-US" smtClean="0"/>
              <a:t>Tawaf as Case Study</a:t>
            </a:r>
          </a:p>
        </p:txBody>
      </p:sp>
      <p:sp>
        <p:nvSpPr>
          <p:cNvPr id="194563" name="Content Placeholder 2"/>
          <p:cNvSpPr>
            <a:spLocks noGrp="1"/>
          </p:cNvSpPr>
          <p:nvPr>
            <p:ph idx="4294967295"/>
          </p:nvPr>
        </p:nvSpPr>
        <p:spPr/>
        <p:txBody>
          <a:bodyPr/>
          <a:lstStyle/>
          <a:p>
            <a:pPr eaLnBrk="1" hangingPunct="1"/>
            <a:r>
              <a:rPr lang="en-US" sz="2800" smtClean="0"/>
              <a:t>Heterogeneous behaviors – exiting, entering, praying, etc.</a:t>
            </a:r>
          </a:p>
        </p:txBody>
      </p:sp>
      <p:sp>
        <p:nvSpPr>
          <p:cNvPr id="194564" name="Footer Placeholder 4"/>
          <p:cNvSpPr txBox="1">
            <a:spLocks noGrp="1"/>
          </p:cNvSpPr>
          <p:nvPr/>
        </p:nvSpPr>
        <p:spPr bwMode="auto">
          <a:xfrm>
            <a:off x="685800" y="6248400"/>
            <a:ext cx="3657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ltLang="zh-TW" sz="1400">
                <a:ea typeface="新細明體" charset="-120"/>
              </a:rPr>
              <a:t>University of North Carolina at Chapel Hill</a:t>
            </a:r>
          </a:p>
        </p:txBody>
      </p:sp>
      <p:sp>
        <p:nvSpPr>
          <p:cNvPr id="194565"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38EB2FD6-F1DA-49C1-A6B5-F3036D9A0692}" type="slidenum">
              <a:rPr lang="zh-TW" altLang="en-US" sz="1400">
                <a:ea typeface="新細明體" charset="-120"/>
              </a:rPr>
              <a:pPr algn="r" eaLnBrk="1" hangingPunct="1"/>
              <a:t>4</a:t>
            </a:fld>
            <a:endParaRPr lang="en-US" altLang="zh-TW" sz="1400">
              <a:ea typeface="新細明體" charset="-120"/>
            </a:endParaRPr>
          </a:p>
        </p:txBody>
      </p:sp>
      <p:pic>
        <p:nvPicPr>
          <p:cNvPr id="194566" name="Picture 6" descr="Masjed-Alharam_Tawaf1a"/>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67200" y="3352800"/>
            <a:ext cx="3914775" cy="26447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idx="4294967295"/>
          </p:nvPr>
        </p:nvSpPr>
        <p:spPr/>
        <p:txBody>
          <a:bodyPr/>
          <a:lstStyle/>
          <a:p>
            <a:pPr eaLnBrk="1" hangingPunct="1"/>
            <a:r>
              <a:rPr lang="en-US" smtClean="0"/>
              <a:t>Future Work</a:t>
            </a:r>
          </a:p>
        </p:txBody>
      </p:sp>
      <p:sp>
        <p:nvSpPr>
          <p:cNvPr id="159747" name="Content Placeholder 2"/>
          <p:cNvSpPr>
            <a:spLocks noGrp="1"/>
          </p:cNvSpPr>
          <p:nvPr>
            <p:ph idx="4294967295"/>
          </p:nvPr>
        </p:nvSpPr>
        <p:spPr/>
        <p:txBody>
          <a:bodyPr/>
          <a:lstStyle/>
          <a:p>
            <a:pPr eaLnBrk="1" hangingPunct="1"/>
            <a:r>
              <a:rPr lang="en-US" sz="2800" dirty="0" smtClean="0"/>
              <a:t>Investigate training behavior states by data.</a:t>
            </a:r>
          </a:p>
          <a:p>
            <a:pPr eaLnBrk="1" hangingPunct="1"/>
            <a:r>
              <a:rPr lang="en-US" sz="2800" dirty="0" smtClean="0"/>
              <a:t>Apply same principles to alternative navigation methods</a:t>
            </a:r>
          </a:p>
          <a:p>
            <a:pPr lvl="1" eaLnBrk="1" hangingPunct="1"/>
            <a:r>
              <a:rPr lang="en-US" sz="2400" dirty="0" smtClean="0"/>
              <a:t>Currently working on GCF-based approach (</a:t>
            </a:r>
            <a:r>
              <a:rPr lang="en-US" sz="2400" dirty="0" err="1" smtClean="0"/>
              <a:t>Chraibi</a:t>
            </a:r>
            <a:r>
              <a:rPr lang="en-US" sz="2400" dirty="0" smtClean="0"/>
              <a:t> et al. 2010)</a:t>
            </a:r>
          </a:p>
          <a:p>
            <a:pPr eaLnBrk="1" hangingPunct="1"/>
            <a:r>
              <a:rPr lang="en-US" sz="2800" dirty="0" smtClean="0"/>
              <a:t>Increase space of behaviors to include grouping.</a:t>
            </a:r>
          </a:p>
        </p:txBody>
      </p:sp>
      <p:sp>
        <p:nvSpPr>
          <p:cNvPr id="159748" name="Footer Placeholder 4"/>
          <p:cNvSpPr txBox="1">
            <a:spLocks noGrp="1"/>
          </p:cNvSpPr>
          <p:nvPr/>
        </p:nvSpPr>
        <p:spPr bwMode="auto">
          <a:xfrm>
            <a:off x="685800" y="6248400"/>
            <a:ext cx="3657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ltLang="zh-TW" sz="1400">
                <a:ea typeface="新細明體" charset="-120"/>
              </a:rPr>
              <a:t>University of North Carolina at Chapel Hill</a:t>
            </a:r>
          </a:p>
        </p:txBody>
      </p:sp>
      <p:sp>
        <p:nvSpPr>
          <p:cNvPr id="159749"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2EDCD3A3-DD8A-4293-8C73-23E93F936C32}" type="slidenum">
              <a:rPr lang="zh-TW" altLang="en-US" sz="1400">
                <a:ea typeface="新細明體" charset="-120"/>
              </a:rPr>
              <a:pPr algn="r" eaLnBrk="1" hangingPunct="1"/>
              <a:t>40</a:t>
            </a:fld>
            <a:endParaRPr lang="en-US" altLang="zh-TW" sz="1400">
              <a:ea typeface="新細明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74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974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97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idx="4294967295"/>
          </p:nvPr>
        </p:nvSpPr>
        <p:spPr/>
        <p:txBody>
          <a:bodyPr/>
          <a:lstStyle/>
          <a:p>
            <a:pPr eaLnBrk="1" hangingPunct="1"/>
            <a:r>
              <a:rPr lang="en-US" smtClean="0"/>
              <a:t>Conclusion</a:t>
            </a:r>
          </a:p>
        </p:txBody>
      </p:sp>
      <p:sp>
        <p:nvSpPr>
          <p:cNvPr id="161795" name="Content Placeholder 2"/>
          <p:cNvSpPr>
            <a:spLocks noGrp="1"/>
          </p:cNvSpPr>
          <p:nvPr>
            <p:ph idx="4294967295"/>
          </p:nvPr>
        </p:nvSpPr>
        <p:spPr/>
        <p:txBody>
          <a:bodyPr/>
          <a:lstStyle/>
          <a:p>
            <a:pPr eaLnBrk="1" hangingPunct="1"/>
            <a:r>
              <a:rPr lang="en-US" sz="2800" smtClean="0"/>
              <a:t>We’ve proposed the Tawaf as a practical and meaningful case study for dense crowd simulation.</a:t>
            </a:r>
          </a:p>
          <a:p>
            <a:pPr eaLnBrk="1" hangingPunct="1"/>
            <a:r>
              <a:rPr lang="en-US" sz="2800" smtClean="0"/>
              <a:t>We’ve proposed and shown a mechanism for modeling the complex and dynamic behaviors exhibited by pilgrims performing the Tawaf.</a:t>
            </a:r>
          </a:p>
          <a:p>
            <a:pPr lvl="1" eaLnBrk="1" hangingPunct="1"/>
            <a:r>
              <a:rPr lang="en-US" sz="2400" smtClean="0"/>
              <a:t>Simulated results correlate well with observed phenomena.</a:t>
            </a:r>
          </a:p>
        </p:txBody>
      </p:sp>
      <p:sp>
        <p:nvSpPr>
          <p:cNvPr id="161796" name="Footer Placeholder 4"/>
          <p:cNvSpPr txBox="1">
            <a:spLocks noGrp="1"/>
          </p:cNvSpPr>
          <p:nvPr/>
        </p:nvSpPr>
        <p:spPr bwMode="auto">
          <a:xfrm>
            <a:off x="685800" y="6248400"/>
            <a:ext cx="3657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ltLang="zh-TW" sz="1400">
                <a:ea typeface="新細明體" charset="-120"/>
              </a:rPr>
              <a:t>University of North Carolina at Chapel Hill</a:t>
            </a:r>
          </a:p>
        </p:txBody>
      </p:sp>
      <p:sp>
        <p:nvSpPr>
          <p:cNvPr id="161797"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6E0184CD-B769-4989-AEF4-E7060D991367}" type="slidenum">
              <a:rPr lang="zh-TW" altLang="en-US" sz="1400">
                <a:ea typeface="新細明體" charset="-120"/>
              </a:rPr>
              <a:pPr algn="r" eaLnBrk="1" hangingPunct="1"/>
              <a:t>41</a:t>
            </a:fld>
            <a:endParaRPr lang="en-US" altLang="zh-TW" sz="1400">
              <a:ea typeface="新細明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179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17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itle 1"/>
          <p:cNvSpPr>
            <a:spLocks noGrp="1"/>
          </p:cNvSpPr>
          <p:nvPr>
            <p:ph type="title" idx="4294967295"/>
          </p:nvPr>
        </p:nvSpPr>
        <p:spPr/>
        <p:txBody>
          <a:bodyPr/>
          <a:lstStyle/>
          <a:p>
            <a:pPr eaLnBrk="1" hangingPunct="1"/>
            <a:r>
              <a:rPr lang="en-US" smtClean="0"/>
              <a:t>Acknowledgments</a:t>
            </a:r>
          </a:p>
        </p:txBody>
      </p:sp>
      <p:sp>
        <p:nvSpPr>
          <p:cNvPr id="219139" name="Content Placeholder 2"/>
          <p:cNvSpPr>
            <a:spLocks noGrp="1"/>
          </p:cNvSpPr>
          <p:nvPr>
            <p:ph idx="4294967295"/>
          </p:nvPr>
        </p:nvSpPr>
        <p:spPr/>
        <p:txBody>
          <a:bodyPr/>
          <a:lstStyle/>
          <a:p>
            <a:r>
              <a:rPr lang="en-US" smtClean="0"/>
              <a:t>This research is supported in part by ARO Contract W911NF-10-1-0506, NSF awards 0917040, 0904990 and 1000579.</a:t>
            </a:r>
          </a:p>
        </p:txBody>
      </p:sp>
      <p:sp>
        <p:nvSpPr>
          <p:cNvPr id="219140" name="Footer Placeholder 4"/>
          <p:cNvSpPr txBox="1">
            <a:spLocks noGrp="1"/>
          </p:cNvSpPr>
          <p:nvPr/>
        </p:nvSpPr>
        <p:spPr bwMode="auto">
          <a:xfrm>
            <a:off x="685800" y="6248400"/>
            <a:ext cx="3657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ltLang="zh-TW" sz="1400">
                <a:ea typeface="新細明體" charset="-120"/>
              </a:rPr>
              <a:t>University of North Carolina at Chapel Hill</a:t>
            </a:r>
          </a:p>
        </p:txBody>
      </p:sp>
      <p:sp>
        <p:nvSpPr>
          <p:cNvPr id="219141"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16B75AD6-5855-4F07-9F6E-778DC4EA123A}" type="slidenum">
              <a:rPr lang="zh-TW" altLang="en-US" sz="1400">
                <a:ea typeface="新細明體" charset="-120"/>
              </a:rPr>
              <a:pPr algn="r" eaLnBrk="1" hangingPunct="1"/>
              <a:t>42</a:t>
            </a:fld>
            <a:endParaRPr lang="en-US" altLang="zh-TW" sz="1400">
              <a:ea typeface="新細明體" charset="-12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p:cNvSpPr>
            <a:spLocks noGrp="1"/>
          </p:cNvSpPr>
          <p:nvPr>
            <p:ph type="title" idx="4294967295"/>
          </p:nvPr>
        </p:nvSpPr>
        <p:spPr/>
        <p:txBody>
          <a:bodyPr/>
          <a:lstStyle/>
          <a:p>
            <a:pPr eaLnBrk="1" hangingPunct="1"/>
            <a:r>
              <a:rPr lang="en-US" smtClean="0"/>
              <a:t>Tawaf as Case Study</a:t>
            </a:r>
          </a:p>
        </p:txBody>
      </p:sp>
      <p:sp>
        <p:nvSpPr>
          <p:cNvPr id="198659" name="Content Placeholder 2"/>
          <p:cNvSpPr>
            <a:spLocks noGrp="1"/>
          </p:cNvSpPr>
          <p:nvPr>
            <p:ph idx="4294967295"/>
          </p:nvPr>
        </p:nvSpPr>
        <p:spPr/>
        <p:txBody>
          <a:bodyPr/>
          <a:lstStyle/>
          <a:p>
            <a:pPr eaLnBrk="1" hangingPunct="1"/>
            <a:r>
              <a:rPr lang="en-US" sz="2800" smtClean="0"/>
              <a:t>Heterogeneous population – old/young, male/female, groups, etc.</a:t>
            </a:r>
          </a:p>
        </p:txBody>
      </p:sp>
      <p:sp>
        <p:nvSpPr>
          <p:cNvPr id="198660" name="Footer Placeholder 4"/>
          <p:cNvSpPr txBox="1">
            <a:spLocks noGrp="1"/>
          </p:cNvSpPr>
          <p:nvPr/>
        </p:nvSpPr>
        <p:spPr bwMode="auto">
          <a:xfrm>
            <a:off x="685800" y="6248400"/>
            <a:ext cx="3657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ltLang="zh-TW" sz="1400">
                <a:ea typeface="新細明體" charset="-120"/>
              </a:rPr>
              <a:t>University of North Carolina at Chapel Hill</a:t>
            </a:r>
          </a:p>
        </p:txBody>
      </p:sp>
      <p:sp>
        <p:nvSpPr>
          <p:cNvPr id="198661"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7CFFE430-81F5-4366-9884-AA464DA25368}" type="slidenum">
              <a:rPr lang="zh-TW" altLang="en-US" sz="1400">
                <a:ea typeface="新細明體" charset="-120"/>
              </a:rPr>
              <a:pPr algn="r" eaLnBrk="1" hangingPunct="1"/>
              <a:t>5</a:t>
            </a:fld>
            <a:endParaRPr lang="en-US" altLang="zh-TW" sz="1400">
              <a:ea typeface="新細明體" charset="-120"/>
            </a:endParaRPr>
          </a:p>
        </p:txBody>
      </p:sp>
      <p:pic>
        <p:nvPicPr>
          <p:cNvPr id="198664" name="Picture 8" descr="355417740_fbd6b797dc"/>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19600" y="3200400"/>
            <a:ext cx="3695700" cy="27717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p:cNvSpPr>
            <a:spLocks noGrp="1"/>
          </p:cNvSpPr>
          <p:nvPr>
            <p:ph type="title" idx="4294967295"/>
          </p:nvPr>
        </p:nvSpPr>
        <p:spPr/>
        <p:txBody>
          <a:bodyPr/>
          <a:lstStyle/>
          <a:p>
            <a:pPr eaLnBrk="1" hangingPunct="1"/>
            <a:r>
              <a:rPr lang="en-US" smtClean="0"/>
              <a:t>Tawaf as Case Study</a:t>
            </a:r>
          </a:p>
        </p:txBody>
      </p:sp>
      <p:sp>
        <p:nvSpPr>
          <p:cNvPr id="200707" name="Content Placeholder 2"/>
          <p:cNvSpPr>
            <a:spLocks noGrp="1"/>
          </p:cNvSpPr>
          <p:nvPr>
            <p:ph idx="4294967295"/>
          </p:nvPr>
        </p:nvSpPr>
        <p:spPr/>
        <p:txBody>
          <a:bodyPr/>
          <a:lstStyle/>
          <a:p>
            <a:pPr eaLnBrk="1" hangingPunct="1"/>
            <a:r>
              <a:rPr lang="en-US" sz="2800" smtClean="0"/>
              <a:t>Utility – analyze potential new designs.</a:t>
            </a:r>
          </a:p>
        </p:txBody>
      </p:sp>
      <p:sp>
        <p:nvSpPr>
          <p:cNvPr id="200708" name="Footer Placeholder 4"/>
          <p:cNvSpPr txBox="1">
            <a:spLocks noGrp="1"/>
          </p:cNvSpPr>
          <p:nvPr/>
        </p:nvSpPr>
        <p:spPr bwMode="auto">
          <a:xfrm>
            <a:off x="685800" y="6248400"/>
            <a:ext cx="3657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ltLang="zh-TW" sz="1400">
                <a:ea typeface="新細明體" charset="-120"/>
              </a:rPr>
              <a:t>University of North Carolina at Chapel Hill</a:t>
            </a:r>
          </a:p>
        </p:txBody>
      </p:sp>
      <p:sp>
        <p:nvSpPr>
          <p:cNvPr id="200709"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AF0CED8A-EB07-4FE9-A297-66D73B12211D}" type="slidenum">
              <a:rPr lang="zh-TW" altLang="en-US" sz="1400">
                <a:ea typeface="新細明體" charset="-120"/>
              </a:rPr>
              <a:pPr algn="r" eaLnBrk="1" hangingPunct="1"/>
              <a:t>6</a:t>
            </a:fld>
            <a:endParaRPr lang="en-US" altLang="zh-TW" sz="1400">
              <a:ea typeface="新細明體" charset="-120"/>
            </a:endParaRPr>
          </a:p>
        </p:txBody>
      </p:sp>
      <p:pic>
        <p:nvPicPr>
          <p:cNvPr id="200711" name="Picture 7" descr="jamarat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19600" y="3276600"/>
            <a:ext cx="3519488" cy="264318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idx="4294967295"/>
          </p:nvPr>
        </p:nvSpPr>
        <p:spPr/>
        <p:txBody>
          <a:bodyPr/>
          <a:lstStyle/>
          <a:p>
            <a:pPr eaLnBrk="1" hangingPunct="1"/>
            <a:r>
              <a:rPr lang="en-US" smtClean="0"/>
              <a:t>Related Work</a:t>
            </a:r>
          </a:p>
        </p:txBody>
      </p:sp>
      <p:sp>
        <p:nvSpPr>
          <p:cNvPr id="44036" name="Content Placeholder 2"/>
          <p:cNvSpPr>
            <a:spLocks noGrp="1"/>
          </p:cNvSpPr>
          <p:nvPr>
            <p:ph idx="4294967295"/>
          </p:nvPr>
        </p:nvSpPr>
        <p:spPr/>
        <p:txBody>
          <a:bodyPr/>
          <a:lstStyle/>
          <a:p>
            <a:pPr eaLnBrk="1" hangingPunct="1"/>
            <a:r>
              <a:rPr lang="en-US" smtClean="0"/>
              <a:t>Behavior modeling</a:t>
            </a:r>
          </a:p>
          <a:p>
            <a:pPr eaLnBrk="1" hangingPunct="1"/>
            <a:r>
              <a:rPr lang="en-US" smtClean="0"/>
              <a:t>Crowd navigation</a:t>
            </a:r>
          </a:p>
          <a:p>
            <a:pPr eaLnBrk="1" hangingPunct="1"/>
            <a:r>
              <a:rPr lang="en-US" smtClean="0"/>
              <a:t>Tawaf simulation</a:t>
            </a:r>
          </a:p>
        </p:txBody>
      </p:sp>
      <p:sp>
        <p:nvSpPr>
          <p:cNvPr id="44037" name="Footer Placeholder 4"/>
          <p:cNvSpPr txBox="1">
            <a:spLocks noGrp="1"/>
          </p:cNvSpPr>
          <p:nvPr/>
        </p:nvSpPr>
        <p:spPr bwMode="auto">
          <a:xfrm>
            <a:off x="685800" y="6248400"/>
            <a:ext cx="3657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ltLang="zh-TW" sz="1400">
                <a:ea typeface="新細明體" charset="-120"/>
              </a:rPr>
              <a:t>University of North Carolina at Chapel Hill</a:t>
            </a:r>
          </a:p>
        </p:txBody>
      </p:sp>
      <p:sp>
        <p:nvSpPr>
          <p:cNvPr id="44038"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52D6B0C1-4E6A-4EE6-8FAB-CF5D4AC7C03B}" type="slidenum">
              <a:rPr lang="zh-TW" altLang="en-US" sz="1400">
                <a:ea typeface="新細明體" charset="-120"/>
              </a:rPr>
              <a:pPr algn="r" eaLnBrk="1" hangingPunct="1"/>
              <a:t>7</a:t>
            </a:fld>
            <a:endParaRPr lang="en-US" altLang="zh-TW" sz="1400">
              <a:ea typeface="新細明體" charset="-12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idx="4294967295"/>
          </p:nvPr>
        </p:nvSpPr>
        <p:spPr/>
        <p:txBody>
          <a:bodyPr/>
          <a:lstStyle/>
          <a:p>
            <a:pPr eaLnBrk="1" hangingPunct="1"/>
            <a:r>
              <a:rPr lang="en-US" smtClean="0"/>
              <a:t>Behavior Modeling</a:t>
            </a:r>
          </a:p>
        </p:txBody>
      </p:sp>
      <p:sp>
        <p:nvSpPr>
          <p:cNvPr id="163843" name="Content Placeholder 2"/>
          <p:cNvSpPr>
            <a:spLocks noGrp="1"/>
          </p:cNvSpPr>
          <p:nvPr>
            <p:ph idx="4294967295"/>
          </p:nvPr>
        </p:nvSpPr>
        <p:spPr/>
        <p:txBody>
          <a:bodyPr/>
          <a:lstStyle/>
          <a:p>
            <a:pPr eaLnBrk="1" hangingPunct="1"/>
            <a:r>
              <a:rPr lang="en-US" dirty="0" smtClean="0"/>
              <a:t>Behavior which arises from the workings of the agent’s mind.</a:t>
            </a:r>
          </a:p>
          <a:p>
            <a:pPr lvl="1"/>
            <a:r>
              <a:rPr lang="en-US" sz="2400" dirty="0" err="1" smtClean="0"/>
              <a:t>Funge</a:t>
            </a:r>
            <a:r>
              <a:rPr lang="en-US" sz="2400" dirty="0" smtClean="0"/>
              <a:t> et al. 1999, </a:t>
            </a:r>
            <a:r>
              <a:rPr lang="en-US" sz="2400" dirty="0" err="1" smtClean="0"/>
              <a:t>Ulincy</a:t>
            </a:r>
            <a:r>
              <a:rPr lang="en-US" sz="2400" dirty="0" smtClean="0"/>
              <a:t> &amp; </a:t>
            </a:r>
            <a:r>
              <a:rPr lang="en-US" sz="2400" dirty="0" err="1" smtClean="0"/>
              <a:t>Thalmann</a:t>
            </a:r>
            <a:r>
              <a:rPr lang="en-US" sz="2400" dirty="0" smtClean="0"/>
              <a:t> 2002 , Yu &amp; </a:t>
            </a:r>
            <a:r>
              <a:rPr lang="en-US" sz="2400" dirty="0" err="1" smtClean="0"/>
              <a:t>Terzopoulos</a:t>
            </a:r>
            <a:r>
              <a:rPr lang="en-US" sz="2400" dirty="0" smtClean="0"/>
              <a:t> 2007, </a:t>
            </a:r>
            <a:r>
              <a:rPr lang="en-US" sz="2400" dirty="0" err="1" smtClean="0"/>
              <a:t>Yersin</a:t>
            </a:r>
            <a:r>
              <a:rPr lang="en-US" sz="2400" dirty="0" smtClean="0"/>
              <a:t> et al. 2009, </a:t>
            </a:r>
            <a:r>
              <a:rPr lang="en-US" sz="2400" dirty="0" err="1" smtClean="0"/>
              <a:t>Durupinar</a:t>
            </a:r>
            <a:r>
              <a:rPr lang="en-US" sz="2400" dirty="0" smtClean="0"/>
              <a:t> et al. 2010</a:t>
            </a:r>
            <a:r>
              <a:rPr lang="en-US" dirty="0" smtClean="0"/>
              <a:t>.</a:t>
            </a:r>
          </a:p>
          <a:p>
            <a:r>
              <a:rPr lang="en-US" dirty="0" smtClean="0"/>
              <a:t>These model a rich space of individual behavior based on psychological models.</a:t>
            </a:r>
          </a:p>
          <a:p>
            <a:pPr eaLnBrk="1" hangingPunct="1"/>
            <a:endParaRPr lang="en-US" dirty="0" smtClean="0"/>
          </a:p>
        </p:txBody>
      </p:sp>
      <p:sp>
        <p:nvSpPr>
          <p:cNvPr id="163844" name="Footer Placeholder 4"/>
          <p:cNvSpPr txBox="1">
            <a:spLocks noGrp="1"/>
          </p:cNvSpPr>
          <p:nvPr/>
        </p:nvSpPr>
        <p:spPr bwMode="auto">
          <a:xfrm>
            <a:off x="685800" y="6248400"/>
            <a:ext cx="3657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ltLang="zh-TW" sz="1400">
                <a:ea typeface="新細明體" charset="-120"/>
              </a:rPr>
              <a:t>University of North Carolina at Chapel Hill</a:t>
            </a:r>
          </a:p>
        </p:txBody>
      </p:sp>
      <p:sp>
        <p:nvSpPr>
          <p:cNvPr id="163845"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41C0F829-71A7-4B6C-9262-5ABE9539AA36}" type="slidenum">
              <a:rPr lang="zh-TW" altLang="en-US" sz="1400">
                <a:ea typeface="新細明體" charset="-120"/>
              </a:rPr>
              <a:pPr algn="r" eaLnBrk="1" hangingPunct="1"/>
              <a:t>8</a:t>
            </a:fld>
            <a:endParaRPr lang="en-US" altLang="zh-TW" sz="1400">
              <a:ea typeface="新細明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idx="4294967295"/>
          </p:nvPr>
        </p:nvSpPr>
        <p:spPr/>
        <p:txBody>
          <a:bodyPr/>
          <a:lstStyle/>
          <a:p>
            <a:pPr eaLnBrk="1" hangingPunct="1"/>
            <a:r>
              <a:rPr lang="en-US" smtClean="0"/>
              <a:t>Crowd Navigation</a:t>
            </a:r>
          </a:p>
        </p:txBody>
      </p:sp>
      <p:sp>
        <p:nvSpPr>
          <p:cNvPr id="133123" name="Content Placeholder 2"/>
          <p:cNvSpPr>
            <a:spLocks noGrp="1"/>
          </p:cNvSpPr>
          <p:nvPr>
            <p:ph idx="4294967295"/>
          </p:nvPr>
        </p:nvSpPr>
        <p:spPr>
          <a:xfrm>
            <a:off x="685800" y="1828800"/>
            <a:ext cx="7772400" cy="4114800"/>
          </a:xfrm>
        </p:spPr>
        <p:txBody>
          <a:bodyPr/>
          <a:lstStyle/>
          <a:p>
            <a:pPr eaLnBrk="1" hangingPunct="1"/>
            <a:r>
              <a:rPr lang="en-US" sz="2400" dirty="0" smtClean="0"/>
              <a:t>Cellular automata</a:t>
            </a:r>
          </a:p>
          <a:p>
            <a:pPr lvl="1" eaLnBrk="1" hangingPunct="1"/>
            <a:r>
              <a:rPr lang="en-US" sz="2000" dirty="0" smtClean="0"/>
              <a:t>Blue &amp; Adler 1998, Blue &amp; Adler 1999, </a:t>
            </a:r>
            <a:r>
              <a:rPr lang="en-US" sz="2000" dirty="0" err="1" smtClean="0"/>
              <a:t>Schadschneider</a:t>
            </a:r>
            <a:r>
              <a:rPr lang="en-US" sz="2000" dirty="0" smtClean="0"/>
              <a:t> 2001, etc.</a:t>
            </a:r>
          </a:p>
          <a:p>
            <a:pPr eaLnBrk="1" hangingPunct="1"/>
            <a:r>
              <a:rPr lang="en-US" sz="2400" dirty="0" smtClean="0"/>
              <a:t>Rule-based</a:t>
            </a:r>
          </a:p>
          <a:p>
            <a:pPr lvl="1" eaLnBrk="1" hangingPunct="1"/>
            <a:r>
              <a:rPr lang="en-US" sz="2000" dirty="0" smtClean="0"/>
              <a:t>Reynolds 1987, Shao &amp; </a:t>
            </a:r>
            <a:r>
              <a:rPr lang="en-US" sz="2000" dirty="0" err="1" smtClean="0"/>
              <a:t>Terzopoulos</a:t>
            </a:r>
            <a:r>
              <a:rPr lang="en-US" sz="2000" dirty="0" smtClean="0"/>
              <a:t> 2005, etc.</a:t>
            </a:r>
          </a:p>
          <a:p>
            <a:pPr eaLnBrk="1" hangingPunct="1"/>
            <a:r>
              <a:rPr lang="en-US" sz="2400" dirty="0" smtClean="0"/>
              <a:t>Force-based</a:t>
            </a:r>
          </a:p>
          <a:p>
            <a:pPr lvl="1" eaLnBrk="1" hangingPunct="1"/>
            <a:r>
              <a:rPr lang="en-US" sz="2000" dirty="0" err="1" smtClean="0"/>
              <a:t>Helbing</a:t>
            </a:r>
            <a:r>
              <a:rPr lang="en-US" sz="2000" dirty="0" smtClean="0"/>
              <a:t> &amp; Molnar 1995 (and many variants), Yu et al. 2005,  </a:t>
            </a:r>
            <a:r>
              <a:rPr lang="en-US" sz="2000" dirty="0" err="1" smtClean="0"/>
              <a:t>Pelechano</a:t>
            </a:r>
            <a:r>
              <a:rPr lang="en-US" sz="2000" dirty="0" smtClean="0"/>
              <a:t> et al. 2007, </a:t>
            </a:r>
            <a:r>
              <a:rPr lang="en-US" sz="2000" dirty="0" err="1" smtClean="0"/>
              <a:t>Chraibi</a:t>
            </a:r>
            <a:r>
              <a:rPr lang="en-US" sz="2000" dirty="0" smtClean="0"/>
              <a:t> &amp; </a:t>
            </a:r>
            <a:r>
              <a:rPr lang="en-US" sz="2000" dirty="0" err="1" smtClean="0"/>
              <a:t>Seyfried</a:t>
            </a:r>
            <a:r>
              <a:rPr lang="en-US" sz="2000" dirty="0" smtClean="0"/>
              <a:t> 2010</a:t>
            </a:r>
            <a:endParaRPr lang="en-US" sz="1800" dirty="0" smtClean="0"/>
          </a:p>
          <a:p>
            <a:pPr eaLnBrk="1" hangingPunct="1"/>
            <a:r>
              <a:rPr lang="en-US" sz="2400" dirty="0" smtClean="0"/>
              <a:t>Reciprocal velocity obstacle</a:t>
            </a:r>
          </a:p>
          <a:p>
            <a:pPr lvl="1" eaLnBrk="1" hangingPunct="1"/>
            <a:r>
              <a:rPr lang="en-US" sz="2000" dirty="0" smtClean="0"/>
              <a:t>van den Berg et al. 2008, van den Berg et al. 2009, Guy et al. 2010</a:t>
            </a:r>
          </a:p>
          <a:p>
            <a:pPr eaLnBrk="1" hangingPunct="1"/>
            <a:r>
              <a:rPr lang="en-US" sz="2400" dirty="0" smtClean="0"/>
              <a:t>Continuum Methods</a:t>
            </a:r>
          </a:p>
          <a:p>
            <a:pPr lvl="1" eaLnBrk="1" hangingPunct="1"/>
            <a:r>
              <a:rPr lang="en-US" sz="2000" dirty="0" err="1" smtClean="0"/>
              <a:t>Treuille</a:t>
            </a:r>
            <a:r>
              <a:rPr lang="en-US" sz="2000" dirty="0" smtClean="0"/>
              <a:t> et al. 2006, </a:t>
            </a:r>
            <a:r>
              <a:rPr lang="en-US" sz="2000" dirty="0" err="1" smtClean="0"/>
              <a:t>Narain</a:t>
            </a:r>
            <a:r>
              <a:rPr lang="en-US" sz="2000" dirty="0" smtClean="0"/>
              <a:t> et al., 2009</a:t>
            </a:r>
          </a:p>
        </p:txBody>
      </p:sp>
      <p:sp>
        <p:nvSpPr>
          <p:cNvPr id="133124" name="Footer Placeholder 4"/>
          <p:cNvSpPr txBox="1">
            <a:spLocks noGrp="1"/>
          </p:cNvSpPr>
          <p:nvPr/>
        </p:nvSpPr>
        <p:spPr bwMode="auto">
          <a:xfrm>
            <a:off x="685800" y="6248400"/>
            <a:ext cx="3657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ltLang="zh-TW" sz="1400">
                <a:ea typeface="新細明體" charset="-120"/>
              </a:rPr>
              <a:t>University of North Carolina at Chapel Hill</a:t>
            </a:r>
          </a:p>
        </p:txBody>
      </p:sp>
      <p:sp>
        <p:nvSpPr>
          <p:cNvPr id="133125"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EA1DC86C-2B66-45C8-96CB-8E0920A3DE63}" type="slidenum">
              <a:rPr lang="zh-TW" altLang="en-US" sz="1400">
                <a:ea typeface="新細明體" charset="-120"/>
              </a:rPr>
              <a:pPr algn="r" eaLnBrk="1" hangingPunct="1"/>
              <a:t>9</a:t>
            </a:fld>
            <a:endParaRPr lang="en-US" altLang="zh-TW" sz="1400">
              <a:ea typeface="新細明體" charset="-12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ark_unc">
  <a:themeElements>
    <a:clrScheme name="dark_unc 8">
      <a:dk1>
        <a:srgbClr val="00000B"/>
      </a:dk1>
      <a:lt1>
        <a:srgbClr val="CCECFF"/>
      </a:lt1>
      <a:dk2>
        <a:srgbClr val="000066"/>
      </a:dk2>
      <a:lt2>
        <a:srgbClr val="CCECFF"/>
      </a:lt2>
      <a:accent1>
        <a:srgbClr val="00CC66"/>
      </a:accent1>
      <a:accent2>
        <a:srgbClr val="3333CC"/>
      </a:accent2>
      <a:accent3>
        <a:srgbClr val="AAAAB8"/>
      </a:accent3>
      <a:accent4>
        <a:srgbClr val="AEC9DA"/>
      </a:accent4>
      <a:accent5>
        <a:srgbClr val="AAE2B8"/>
      </a:accent5>
      <a:accent6>
        <a:srgbClr val="2D2DB9"/>
      </a:accent6>
      <a:hlink>
        <a:srgbClr val="FF9999"/>
      </a:hlink>
      <a:folHlink>
        <a:srgbClr val="FFFF99"/>
      </a:folHlink>
    </a:clrScheme>
    <a:fontScheme name="dark_unc">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ark_unc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rk_unc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rk_unc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rk_unc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rk_u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rk_u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rk_u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ark_unc 8">
        <a:dk1>
          <a:srgbClr val="00000B"/>
        </a:dk1>
        <a:lt1>
          <a:srgbClr val="CCECFF"/>
        </a:lt1>
        <a:dk2>
          <a:srgbClr val="000066"/>
        </a:dk2>
        <a:lt2>
          <a:srgbClr val="CCECFF"/>
        </a:lt2>
        <a:accent1>
          <a:srgbClr val="00CC66"/>
        </a:accent1>
        <a:accent2>
          <a:srgbClr val="3333CC"/>
        </a:accent2>
        <a:accent3>
          <a:srgbClr val="AAAAB8"/>
        </a:accent3>
        <a:accent4>
          <a:srgbClr val="AEC9DA"/>
        </a:accent4>
        <a:accent5>
          <a:srgbClr val="AAE2B8"/>
        </a:accent5>
        <a:accent6>
          <a:srgbClr val="2D2DB9"/>
        </a:accent6>
        <a:hlink>
          <a:srgbClr val="FF9999"/>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Settings\user\Application Data\Microsoft\Templates\dark_unc.pot</Template>
  <TotalTime>36152</TotalTime>
  <Words>3130</Words>
  <Application>Microsoft Office PowerPoint</Application>
  <PresentationFormat>On-screen Show (4:3)</PresentationFormat>
  <Paragraphs>464</Paragraphs>
  <Slides>42</Slides>
  <Notes>42</Notes>
  <HiddenSlides>2</HiddenSlides>
  <MMClips>1</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dark_unc</vt:lpstr>
      <vt:lpstr>Virtual Tawaf: A Case Study in Simulating the Behavior of  Dense, Heterogeneous Crowds</vt:lpstr>
      <vt:lpstr>The Tawaf</vt:lpstr>
      <vt:lpstr>Tawaf as Case Study</vt:lpstr>
      <vt:lpstr>Tawaf as Case Study</vt:lpstr>
      <vt:lpstr>Tawaf as Case Study</vt:lpstr>
      <vt:lpstr>Tawaf as Case Study</vt:lpstr>
      <vt:lpstr>Related Work</vt:lpstr>
      <vt:lpstr>Behavior Modeling</vt:lpstr>
      <vt:lpstr>Crowd Navigation</vt:lpstr>
      <vt:lpstr>Tawaf Simulation</vt:lpstr>
      <vt:lpstr>Crowd “Behavior”</vt:lpstr>
      <vt:lpstr>Crowd “Behavior”</vt:lpstr>
      <vt:lpstr>System Overview</vt:lpstr>
      <vt:lpstr>System Overview</vt:lpstr>
      <vt:lpstr>System Overview</vt:lpstr>
      <vt:lpstr>System Overview</vt:lpstr>
      <vt:lpstr>System Overview</vt:lpstr>
      <vt:lpstr>System Overview</vt:lpstr>
      <vt:lpstr>System Overview</vt:lpstr>
      <vt:lpstr>System Overview</vt:lpstr>
      <vt:lpstr>System Overview</vt:lpstr>
      <vt:lpstr>System Overview</vt:lpstr>
      <vt:lpstr>System Overview</vt:lpstr>
      <vt:lpstr>System Overview</vt:lpstr>
      <vt:lpstr>System Overview</vt:lpstr>
      <vt:lpstr>System Overview</vt:lpstr>
      <vt:lpstr>System Overview</vt:lpstr>
      <vt:lpstr>System Overview</vt:lpstr>
      <vt:lpstr>System Overview</vt:lpstr>
      <vt:lpstr>System Overview</vt:lpstr>
      <vt:lpstr>System Overview</vt:lpstr>
      <vt:lpstr>Tawaf State Machine</vt:lpstr>
      <vt:lpstr>Tawaf State Machine</vt:lpstr>
      <vt:lpstr>CIRCLE State</vt:lpstr>
      <vt:lpstr>Experiment</vt:lpstr>
      <vt:lpstr>Results</vt:lpstr>
      <vt:lpstr>Results</vt:lpstr>
      <vt:lpstr>Results</vt:lpstr>
      <vt:lpstr>Limitations</vt:lpstr>
      <vt:lpstr>Future Work</vt:lpstr>
      <vt:lpstr>Conclusion</vt:lpstr>
      <vt:lpstr>Acknowledgments</vt:lpstr>
    </vt:vector>
  </TitlesOfParts>
  <Company>Hysteria Unlimited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Component-centric Techniques for Accelerating CCD Queries on Self-intersecting Objects</dc:title>
  <dc:creator>Sean Curtis</dc:creator>
  <cp:lastModifiedBy>Sean Curtis</cp:lastModifiedBy>
  <cp:revision>338</cp:revision>
  <dcterms:created xsi:type="dcterms:W3CDTF">2007-09-25T19:16:39Z</dcterms:created>
  <dcterms:modified xsi:type="dcterms:W3CDTF">2012-06-11T13:01:00Z</dcterms:modified>
</cp:coreProperties>
</file>