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61" r:id="rId3"/>
    <p:sldId id="391" r:id="rId4"/>
    <p:sldId id="392" r:id="rId5"/>
    <p:sldId id="393" r:id="rId6"/>
    <p:sldId id="394" r:id="rId7"/>
    <p:sldId id="396" r:id="rId8"/>
    <p:sldId id="397" r:id="rId9"/>
    <p:sldId id="398" r:id="rId10"/>
    <p:sldId id="399" r:id="rId11"/>
    <p:sldId id="439" r:id="rId12"/>
    <p:sldId id="440" r:id="rId13"/>
    <p:sldId id="458" r:id="rId14"/>
    <p:sldId id="441" r:id="rId15"/>
    <p:sldId id="459" r:id="rId16"/>
    <p:sldId id="438" r:id="rId17"/>
    <p:sldId id="442" r:id="rId18"/>
    <p:sldId id="445" r:id="rId19"/>
    <p:sldId id="443" r:id="rId20"/>
    <p:sldId id="444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05" r:id="rId32"/>
    <p:sldId id="363" r:id="rId33"/>
    <p:sldId id="364" r:id="rId34"/>
    <p:sldId id="362" r:id="rId35"/>
    <p:sldId id="413" r:id="rId36"/>
    <p:sldId id="407" r:id="rId37"/>
    <p:sldId id="411" r:id="rId38"/>
    <p:sldId id="412" r:id="rId39"/>
    <p:sldId id="417" r:id="rId40"/>
    <p:sldId id="419" r:id="rId41"/>
    <p:sldId id="420" r:id="rId42"/>
    <p:sldId id="421" r:id="rId43"/>
    <p:sldId id="436" r:id="rId44"/>
    <p:sldId id="437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367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2FC9F9"/>
    <a:srgbClr val="BDEEFD"/>
    <a:srgbClr val="FFFFCC"/>
    <a:srgbClr val="FB5705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1085" autoAdjust="0"/>
  </p:normalViewPr>
  <p:slideViewPr>
    <p:cSldViewPr>
      <p:cViewPr varScale="1">
        <p:scale>
          <a:sx n="95" d="100"/>
          <a:sy n="95" d="100"/>
        </p:scale>
        <p:origin x="2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0FC9C7-91CB-4D03-A1B8-B90C4B030CB3}" type="datetimeFigureOut">
              <a:rPr lang="en-US" smtClean="0"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513E4A0-9F83-4674-9B0C-0824718A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7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7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00284A5C-F1BA-4B3D-954D-8965CD857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F4352-C26C-4652-950F-CDFF60BF3C11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7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D3DE1-3696-4C8B-B211-D970E03A7CEC}" type="slidenum">
              <a:rPr lang="en-US"/>
              <a:pPr/>
              <a:t>38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F1692-13F6-4548-AFD8-BE3D70C7ED0F}" type="slidenum">
              <a:rPr lang="en-US"/>
              <a:pPr/>
              <a:t>40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0FDBE-814A-4FD6-BC91-5688B3CE5405}" type="slidenum">
              <a:rPr lang="en-US"/>
              <a:pPr/>
              <a:t>41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43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1EEAA-4952-4E84-B259-42C8D5717771}" type="slidenum">
              <a:rPr lang="en-US"/>
              <a:pPr/>
              <a:t>42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4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F6D6B-9EAE-4947-9F90-E4E32FAB6218}" type="slidenum">
              <a:rPr lang="en-US"/>
              <a:pPr/>
              <a:t>43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561" y="4560087"/>
            <a:ext cx="5362081" cy="43203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8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DCDA2-6BF2-497F-AD73-74732EB97C02}" type="slidenum">
              <a:rPr lang="en-US"/>
              <a:pPr/>
              <a:t>44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561" y="4560087"/>
            <a:ext cx="5362081" cy="43203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33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FB77A-E63C-4CEF-B508-3B5B4DAB87FA}" type="slidenum">
              <a:rPr lang="en-US"/>
              <a:pPr/>
              <a:t>45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4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8B213-160C-4D4E-B330-AD91399261A7}" type="slidenum">
              <a:rPr lang="en-US"/>
              <a:pPr/>
              <a:t>46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6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DBC1D-D028-4C12-8607-7C3F3F1D0B4D}" type="slidenum">
              <a:rPr lang="en-US"/>
              <a:pPr/>
              <a:t>47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68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23A37-656F-47C2-BD8F-91182D17072C}" type="slidenum">
              <a:rPr lang="en-US"/>
              <a:pPr/>
              <a:t>48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D119A-8581-4545-8BDB-803969613DFE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3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69FD7-FD72-46E5-AA4F-DD7CED949EA5}" type="slidenum">
              <a:rPr lang="en-US"/>
              <a:pPr/>
              <a:t>49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20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2FCBB-1980-4703-BA62-067F2C2BED07}" type="slidenum">
              <a:rPr lang="en-US"/>
              <a:pPr/>
              <a:t>50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4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34340-B62A-4296-B615-22642126CDBC}" type="slidenum">
              <a:rPr lang="en-US"/>
              <a:pPr/>
              <a:t>51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66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B1988-B445-4D1B-B7D3-DA4279491420}" type="slidenum">
              <a:rPr lang="en-US"/>
              <a:pPr/>
              <a:t>52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8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88F94-510C-4322-8ACA-B8F686B7604B}" type="slidenum">
              <a:rPr lang="en-US"/>
              <a:pPr/>
              <a:t>53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95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07DDC-86FF-4B68-A677-160C27EE085D}" type="slidenum">
              <a:rPr lang="en-US"/>
              <a:pPr/>
              <a:t>54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2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794E6-EE72-4C00-A8FC-807B55501C72}" type="slidenum">
              <a:rPr lang="en-US"/>
              <a:pPr/>
              <a:t>55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87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49BB9-632B-4EF2-A51A-751948916E9C}" type="slidenum">
              <a:rPr lang="en-US"/>
              <a:pPr/>
              <a:t>56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05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50A17-5FEF-49FF-BBD6-B32CD23F3FFC}" type="slidenum">
              <a:rPr lang="en-US"/>
              <a:pPr/>
              <a:t>57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3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07E10-45CD-4A2C-852D-8F82DFB86E40}" type="slidenum">
              <a:rPr lang="en-US"/>
              <a:pPr/>
              <a:t>58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561" y="4560087"/>
            <a:ext cx="5362081" cy="43203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3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CCC78-C76E-4969-95D7-F765BFA630CE}" type="slidenum">
              <a:rPr lang="en-US"/>
              <a:pPr/>
              <a:t>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67B-8A23-4497-B4F0-F587B5FB9136}" type="slidenum">
              <a:rPr lang="en-US"/>
              <a:pPr/>
              <a:t>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5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D877F-2F18-414B-BFC2-8B510DA99567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4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0EF35-E7E0-4194-B4A2-8AEF12439CF2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4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79D5E-BF0A-4287-87CC-37D99A6C3FB1}" type="slidenum">
              <a:rPr lang="en-US"/>
              <a:pPr/>
              <a:t>10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0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58878-D6B3-4A30-8A20-5FA9E55E948B}" type="slidenum">
              <a:rPr lang="en-US"/>
              <a:pPr/>
              <a:t>36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99401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D916A-171C-4E77-9E91-256966E6C112}" type="slidenum">
              <a:rPr lang="en-US"/>
              <a:pPr/>
              <a:t>37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9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4/9/16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160C-CBA3-4AA4-89C4-C14ECAB0D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5E5A-FEB0-4C59-ACC4-8C0E97C82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A0D30-C4C2-4B0A-B5F1-CF75FE948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37B5F-4D3F-4ED2-82D8-32E3BA5D6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598EA-6887-4DB0-9CFB-2BCD937E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4B233-41B8-4B89-816A-CDCDF37C0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CD57-35BC-41E3-98DF-FAB33FF18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1103F-E38C-45A1-BBA5-C739AC0B3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B29F-1F6B-490B-B921-7DDB05BA3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F208C4-0023-4C86-A3A7-FF1BD4314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226D919-C7F4-440A-AB3D-033251A63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../../Tmp/IGI.divx" TargetMode="External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828800"/>
            <a:ext cx="7239000" cy="1676400"/>
          </a:xfrm>
        </p:spPr>
        <p:txBody>
          <a:bodyPr/>
          <a:lstStyle/>
          <a:p>
            <a:r>
              <a:rPr lang="en-US" sz="3600" cap="none" smtClean="0"/>
              <a:t>Ray Tracing</a:t>
            </a:r>
            <a:endParaRPr lang="en-US" sz="3600" b="0" cap="non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7391400" cy="2057400"/>
          </a:xfrm>
          <a:noFill/>
          <a:ln/>
        </p:spPr>
        <p:txBody>
          <a:bodyPr/>
          <a:lstStyle/>
          <a:p>
            <a:pPr algn="l"/>
            <a:r>
              <a:rPr lang="en-US" dirty="0" smtClean="0"/>
              <a:t>Dinesh Manocha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 </a:t>
            </a:r>
            <a:r>
              <a:rPr lang="en-US" dirty="0"/>
              <a:t> </a:t>
            </a:r>
            <a:r>
              <a:rPr lang="en-US" dirty="0" smtClean="0"/>
              <a:t>575/770</a:t>
            </a:r>
            <a:endParaRPr lang="en-US" dirty="0" smtClean="0"/>
          </a:p>
        </p:txBody>
      </p:sp>
    </p:spTree>
  </p:cSld>
  <p:clrMapOvr>
    <a:masterClrMapping/>
  </p:clrMapOvr>
  <p:transition advTm="8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1752600"/>
            <a:ext cx="5715000" cy="449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7239000" y="2590800"/>
            <a:ext cx="0" cy="2895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096000" y="1981200"/>
            <a:ext cx="23860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Ray-Generation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096000" y="28194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Ray-Traversal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096000" y="36576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Intersection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0" y="44958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Shading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096000" y="5410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Framebuffer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2438400" y="4953000"/>
            <a:ext cx="1295400" cy="838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2819400" y="19050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4724400" y="3962400"/>
            <a:ext cx="990600" cy="7620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990600" y="4114800"/>
            <a:ext cx="2057400" cy="8382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9980">
            <a:off x="685800" y="3886200"/>
            <a:ext cx="609600" cy="457200"/>
            <a:chOff x="672" y="1056"/>
            <a:chExt cx="384" cy="288"/>
          </a:xfrm>
        </p:grpSpPr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672" y="1056"/>
              <a:ext cx="288" cy="2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8382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6096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8382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810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3810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3810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6096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8382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10668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12954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10668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12954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10668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12954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6096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8382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3810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10668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 flipV="1">
            <a:off x="3048000" y="2590800"/>
            <a:ext cx="76200" cy="23622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534400" y="2286000"/>
            <a:ext cx="381000" cy="2514600"/>
            <a:chOff x="5376" y="1440"/>
            <a:chExt cx="240" cy="1584"/>
          </a:xfrm>
        </p:grpSpPr>
        <p:sp>
          <p:nvSpPr>
            <p:cNvPr id="61478" name="Line 38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38100" cap="sq">
              <a:solidFill>
                <a:schemeClr val="accent2">
                  <a:lumMod val="7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39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38100" cap="sq">
              <a:solidFill>
                <a:schemeClr val="accent2">
                  <a:lumMod val="7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40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38100" cap="sq">
              <a:solidFill>
                <a:schemeClr val="accent2">
                  <a:lumMod val="75000"/>
                </a:schemeClr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8534400" y="3124200"/>
            <a:ext cx="228600" cy="838200"/>
            <a:chOff x="5376" y="1440"/>
            <a:chExt cx="240" cy="1584"/>
          </a:xfrm>
        </p:grpSpPr>
        <p:sp>
          <p:nvSpPr>
            <p:cNvPr id="61482" name="Line 42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43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44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2743200" y="30480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609600" y="2819400"/>
            <a:ext cx="2286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7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Ray Tracing?</a:t>
            </a:r>
          </a:p>
        </p:txBody>
      </p:sp>
      <p:sp>
        <p:nvSpPr>
          <p:cNvPr id="61488" name="Oval 48"/>
          <p:cNvSpPr>
            <a:spLocks noChangeArrowheads="1"/>
          </p:cNvSpPr>
          <p:nvPr/>
        </p:nvSpPr>
        <p:spPr bwMode="auto">
          <a:xfrm>
            <a:off x="3016250" y="4921250"/>
            <a:ext cx="76200" cy="76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Rays:  Shadow Rays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05000" y="1752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177143" y="1970314"/>
            <a:ext cx="4278088" cy="85997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678458">
            <a:off x="3590982" y="2362812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Shadow ray</a:t>
            </a:r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600200"/>
            <a:ext cx="609600" cy="990600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439886" y="2231572"/>
            <a:ext cx="3037116" cy="60960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5943600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If first hit of shadow ray closer than distance to light </a:t>
            </a:r>
            <a:r>
              <a:rPr lang="en-US" smtClean="0">
                <a:sym typeface="Wingdings"/>
              </a:rPr>
              <a:t> in shadow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17" grpId="1"/>
      <p:bldP spid="18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/>
          <p:cNvSpPr/>
          <p:nvPr/>
        </p:nvSpPr>
        <p:spPr>
          <a:xfrm>
            <a:off x="8077200" y="20574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Rays: Reflection Rays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05000" y="1752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64299" y="3161606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0800000" flipH="1" flipV="1">
            <a:off x="6411686" y="2848138"/>
            <a:ext cx="1894114" cy="3522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97978">
            <a:off x="6791325" y="278130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accent1"/>
                </a:solidFill>
              </a:rPr>
              <a:t>Reflection ray</a:t>
            </a:r>
            <a:endParaRPr lang="en-US"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Reflection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Reflection is pretty simple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Incident angle = Exit angle</a:t>
            </a:r>
          </a:p>
          <a:p>
            <a:pPr lvl="2"/>
            <a:r>
              <a:rPr lang="en-US" smtClean="0"/>
              <a:t>Incident ray: </a:t>
            </a:r>
            <a:r>
              <a:rPr lang="en-US" b="1" i="1" smtClean="0"/>
              <a:t>x</a:t>
            </a:r>
            <a:r>
              <a:rPr lang="en-US" smtClean="0"/>
              <a:t> + t*</a:t>
            </a:r>
            <a:r>
              <a:rPr lang="en-US" b="1" i="1" smtClean="0"/>
              <a:t>d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Reflection ray: </a:t>
            </a:r>
            <a:r>
              <a:rPr lang="en-US" b="1" i="1" smtClean="0"/>
              <a:t>a + </a:t>
            </a:r>
            <a:r>
              <a:rPr lang="en-US" smtClean="0"/>
              <a:t>t*(</a:t>
            </a:r>
            <a:r>
              <a:rPr lang="en-US" b="1" i="1" smtClean="0"/>
              <a:t>d </a:t>
            </a:r>
            <a:r>
              <a:rPr lang="en-US" smtClean="0"/>
              <a:t>– 2*</a:t>
            </a:r>
            <a:r>
              <a:rPr lang="en-US" b="1" i="1" smtClean="0"/>
              <a:t>n</a:t>
            </a:r>
            <a:r>
              <a:rPr lang="en-US" smtClean="0"/>
              <a:t>*dot(</a:t>
            </a:r>
            <a:r>
              <a:rPr lang="en-US" b="1" i="1" smtClean="0"/>
              <a:t>n</a:t>
            </a:r>
            <a:r>
              <a:rPr lang="en-US" smtClean="0"/>
              <a:t>,</a:t>
            </a:r>
            <a:r>
              <a:rPr lang="en-US" b="1" i="1" smtClean="0"/>
              <a:t>d</a:t>
            </a:r>
            <a:r>
              <a:rPr lang="en-US" smtClean="0"/>
              <a:t>))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(careful, assumes </a:t>
            </a:r>
            <a:r>
              <a:rPr lang="en-US" b="1" i="1" smtClean="0"/>
              <a:t>n</a:t>
            </a:r>
            <a:r>
              <a:rPr lang="en-US" smtClean="0"/>
              <a:t> and </a:t>
            </a:r>
            <a:r>
              <a:rPr lang="en-US" b="1" i="1" smtClean="0"/>
              <a:t>d</a:t>
            </a:r>
            <a:r>
              <a:rPr lang="en-US" smtClean="0"/>
              <a:t> normalized!) </a:t>
            </a:r>
          </a:p>
          <a:p>
            <a:pPr lvl="1"/>
            <a:endParaRPr lang="en-US"/>
          </a:p>
        </p:txBody>
      </p:sp>
      <p:sp>
        <p:nvSpPr>
          <p:cNvPr id="4" name="Rectangle 3"/>
          <p:cNvSpPr/>
          <p:nvPr/>
        </p:nvSpPr>
        <p:spPr>
          <a:xfrm rot="20340355">
            <a:off x="4250695" y="3441325"/>
            <a:ext cx="2209800" cy="76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0"/>
          </p:cNvCxnSpPr>
          <p:nvPr/>
        </p:nvCxnSpPr>
        <p:spPr>
          <a:xfrm>
            <a:off x="1567190" y="2819400"/>
            <a:ext cx="3774755" cy="624454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rot="16200000" flipV="1">
            <a:off x="5131290" y="3233199"/>
            <a:ext cx="313196" cy="108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9200" y="2831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</a:t>
            </a:r>
            <a:endParaRPr lang="en-US" i="1"/>
          </a:p>
        </p:txBody>
      </p:sp>
      <p:sp>
        <p:nvSpPr>
          <p:cNvPr id="12" name="Arc 11"/>
          <p:cNvSpPr/>
          <p:nvPr/>
        </p:nvSpPr>
        <p:spPr>
          <a:xfrm flipH="1">
            <a:off x="5159643" y="3261102"/>
            <a:ext cx="2286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0422528">
            <a:off x="5216472" y="3246895"/>
            <a:ext cx="2286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0"/>
          </p:cNvCxnSpPr>
          <p:nvPr/>
        </p:nvCxnSpPr>
        <p:spPr>
          <a:xfrm rot="5400000" flipH="1" flipV="1">
            <a:off x="5406746" y="2068799"/>
            <a:ext cx="1310254" cy="143985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2518" y="3440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a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be 13"/>
          <p:cNvSpPr/>
          <p:nvPr/>
        </p:nvSpPr>
        <p:spPr>
          <a:xfrm>
            <a:off x="6705600" y="2057400"/>
            <a:ext cx="914400" cy="914400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Rays: Refraction Rays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05000" y="1752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26049" y="2637731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741592">
            <a:off x="7028288" y="2975098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Refraction ray</a:t>
            </a:r>
            <a:endParaRPr 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0800000" flipH="1">
            <a:off x="6411686" y="2667000"/>
            <a:ext cx="674914" cy="18113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gradFill>
            <a:gsLst>
              <a:gs pos="0">
                <a:schemeClr val="accent1">
                  <a:tint val="25000"/>
                  <a:satMod val="125000"/>
                  <a:alpha val="49000"/>
                </a:schemeClr>
              </a:gs>
              <a:gs pos="40000">
                <a:schemeClr val="accent1">
                  <a:tint val="55000"/>
                  <a:satMod val="130000"/>
                  <a:alpha val="49000"/>
                </a:schemeClr>
              </a:gs>
              <a:gs pos="50000">
                <a:schemeClr val="accent1">
                  <a:tint val="59000"/>
                  <a:satMod val="130000"/>
                  <a:alpha val="55000"/>
                </a:schemeClr>
              </a:gs>
              <a:gs pos="65000">
                <a:schemeClr val="accent1">
                  <a:tint val="55000"/>
                  <a:satMod val="130000"/>
                  <a:alpha val="43000"/>
                </a:schemeClr>
              </a:gs>
              <a:gs pos="100000">
                <a:schemeClr val="accent1">
                  <a:tint val="20000"/>
                  <a:satMod val="125000"/>
                  <a:alpha val="49000"/>
                </a:schemeClr>
              </a:gs>
            </a:gsLst>
          </a:gradFill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Refraction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Refraction occurs at material boundaries</a:t>
            </a:r>
          </a:p>
          <a:p>
            <a:pPr lvl="1"/>
            <a:r>
              <a:rPr lang="en-US" smtClean="0"/>
              <a:t>E.g. air-glass</a:t>
            </a:r>
          </a:p>
          <a:p>
            <a:pPr lvl="1"/>
            <a:r>
              <a:rPr lang="en-US" smtClean="0"/>
              <a:t>Depends on refractive index </a:t>
            </a:r>
            <a:r>
              <a:rPr lang="en-US" i="1" smtClean="0"/>
              <a:t>n</a:t>
            </a:r>
            <a:r>
              <a:rPr lang="en-US" smtClean="0"/>
              <a:t> of materials</a:t>
            </a:r>
          </a:p>
          <a:p>
            <a:r>
              <a:rPr lang="en-US" smtClean="0"/>
              <a:t>Snell’s law: </a:t>
            </a:r>
          </a:p>
          <a:p>
            <a:pPr lvl="1"/>
            <a:r>
              <a:rPr lang="en-US" smtClean="0"/>
              <a:t>n</a:t>
            </a:r>
            <a:r>
              <a:rPr lang="en-US" baseline="-25000" smtClean="0"/>
              <a:t> 1</a:t>
            </a:r>
            <a:r>
              <a:rPr lang="en-US" smtClean="0"/>
              <a:t> * sin(</a:t>
            </a:r>
            <a:r>
              <a:rPr lang="el-GR" smtClean="0"/>
              <a:t>θ</a:t>
            </a:r>
            <a:r>
              <a:rPr lang="en-US" baseline="-25000" smtClean="0"/>
              <a:t>1</a:t>
            </a:r>
            <a:r>
              <a:rPr lang="en-US" smtClean="0"/>
              <a:t>) = n</a:t>
            </a:r>
            <a:r>
              <a:rPr lang="en-US" baseline="-25000" smtClean="0"/>
              <a:t>2</a:t>
            </a:r>
            <a:r>
              <a:rPr lang="en-US" smtClean="0"/>
              <a:t> * sin(</a:t>
            </a:r>
            <a:r>
              <a:rPr lang="el-GR" smtClean="0"/>
              <a:t>θ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Special case:</a:t>
            </a:r>
          </a:p>
          <a:p>
            <a:pPr lvl="1"/>
            <a:r>
              <a:rPr lang="en-US" i="1" smtClean="0"/>
              <a:t>total internal reflection</a:t>
            </a:r>
          </a:p>
          <a:p>
            <a:pPr lvl="2"/>
            <a:r>
              <a:rPr lang="en-US" smtClean="0"/>
              <a:t>denser to less dense material</a:t>
            </a:r>
          </a:p>
          <a:p>
            <a:pPr lvl="2"/>
            <a:r>
              <a:rPr lang="el-GR" smtClean="0"/>
              <a:t>θ</a:t>
            </a:r>
            <a:r>
              <a:rPr lang="en-US" smtClean="0"/>
              <a:t> &gt; critical angle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4495800"/>
            <a:ext cx="3276600" cy="1066800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5562600"/>
            <a:ext cx="3276600" cy="1066800"/>
          </a:xfrm>
          <a:prstGeom prst="rect">
            <a:avLst/>
          </a:prstGeom>
          <a:solidFill>
            <a:schemeClr val="tx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 rot="16200000" flipH="1">
            <a:off x="5429250" y="3638550"/>
            <a:ext cx="1981200" cy="18669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7068519" y="5849319"/>
            <a:ext cx="989308" cy="418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34400" y="44958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n</a:t>
            </a:r>
            <a:r>
              <a:rPr lang="en-US" sz="1600" baseline="-25000" smtClean="0"/>
              <a:t>1</a:t>
            </a:r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534400" y="55626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n</a:t>
            </a:r>
            <a:r>
              <a:rPr lang="en-US" sz="1600" baseline="-25000" smtClean="0"/>
              <a:t>2</a:t>
            </a:r>
            <a:endParaRPr lang="en-US" sz="1600"/>
          </a:p>
        </p:txBody>
      </p:sp>
      <p:cxnSp>
        <p:nvCxnSpPr>
          <p:cNvPr id="14" name="Straight Connector 13"/>
          <p:cNvCxnSpPr>
            <a:stCxn id="4" idx="0"/>
            <a:endCxn id="5" idx="2"/>
          </p:cNvCxnSpPr>
          <p:nvPr/>
        </p:nvCxnSpPr>
        <p:spPr>
          <a:xfrm rot="16200000" flipH="1">
            <a:off x="6286500" y="5562600"/>
            <a:ext cx="2133600" cy="1588"/>
          </a:xfrm>
          <a:prstGeom prst="line">
            <a:avLst/>
          </a:prstGeom>
          <a:ln w="9525">
            <a:solidFill>
              <a:schemeClr val="bg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7541098">
            <a:off x="7093058" y="5238428"/>
            <a:ext cx="381000" cy="304800"/>
          </a:xfrm>
          <a:prstGeom prst="arc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898" y="4907796"/>
            <a:ext cx="37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smtClean="0">
                <a:solidFill>
                  <a:schemeClr val="tx2">
                    <a:lumMod val="90000"/>
                  </a:schemeClr>
                </a:solidFill>
              </a:rPr>
              <a:t>θ</a:t>
            </a:r>
            <a:r>
              <a:rPr lang="en-US" sz="1400" baseline="-25000" smtClean="0">
                <a:solidFill>
                  <a:schemeClr val="tx2">
                    <a:lumMod val="90000"/>
                  </a:schemeClr>
                </a:solidFill>
              </a:rPr>
              <a:t>1</a:t>
            </a:r>
            <a:endParaRPr lang="en-US" sz="160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2380" y="6019800"/>
            <a:ext cx="37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smtClean="0">
                <a:solidFill>
                  <a:schemeClr val="tx2">
                    <a:lumMod val="90000"/>
                  </a:schemeClr>
                </a:solidFill>
              </a:rPr>
              <a:t>θ</a:t>
            </a:r>
            <a:r>
              <a:rPr lang="en-US" sz="1400" baseline="-25000" smtClean="0">
                <a:solidFill>
                  <a:schemeClr val="tx2">
                    <a:lumMod val="90000"/>
                  </a:schemeClr>
                </a:solidFill>
              </a:rPr>
              <a:t>2</a:t>
            </a:r>
            <a:endParaRPr lang="en-US" sz="160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7541098" flipH="1" flipV="1">
            <a:off x="7281994" y="5765688"/>
            <a:ext cx="226800" cy="249917"/>
          </a:xfrm>
          <a:prstGeom prst="arc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Review</a:t>
            </a:r>
          </a:p>
          <a:p>
            <a:r>
              <a:rPr lang="en-US" dirty="0" smtClean="0"/>
              <a:t>Ray Tracing flavors</a:t>
            </a:r>
          </a:p>
          <a:p>
            <a:pPr lvl="1"/>
            <a:r>
              <a:rPr lang="en-US" dirty="0" smtClean="0"/>
              <a:t>Recursive ray tracing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Distributed ray tracing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Ray Tracing vs.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rasterization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be 18"/>
          <p:cNvSpPr/>
          <p:nvPr/>
        </p:nvSpPr>
        <p:spPr>
          <a:xfrm>
            <a:off x="5486400" y="4267200"/>
            <a:ext cx="838200" cy="990600"/>
          </a:xfrm>
          <a:prstGeom prst="cube">
            <a:avLst/>
          </a:prstGeom>
          <a:gradFill>
            <a:gsLst>
              <a:gs pos="0">
                <a:schemeClr val="accent5">
                  <a:tint val="25000"/>
                  <a:satMod val="125000"/>
                  <a:alpha val="51000"/>
                </a:schemeClr>
              </a:gs>
              <a:gs pos="40000">
                <a:schemeClr val="accent5">
                  <a:tint val="55000"/>
                  <a:satMod val="130000"/>
                  <a:alpha val="51000"/>
                </a:schemeClr>
              </a:gs>
              <a:gs pos="50000">
                <a:schemeClr val="accent5">
                  <a:tint val="59000"/>
                  <a:satMod val="130000"/>
                  <a:alpha val="48000"/>
                </a:schemeClr>
              </a:gs>
              <a:gs pos="65000">
                <a:schemeClr val="accent5">
                  <a:tint val="55000"/>
                  <a:satMod val="130000"/>
                  <a:alpha val="50000"/>
                </a:schemeClr>
              </a:gs>
              <a:gs pos="100000">
                <a:schemeClr val="accent5">
                  <a:tint val="20000"/>
                  <a:satMod val="125000"/>
                  <a:alpha val="49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>
            <a:off x="8077200" y="20574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Where’s the recursion?</a:t>
            </a: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81200" y="1371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64299" y="3161606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0800000" flipH="1" flipV="1">
            <a:off x="6411686" y="2848138"/>
            <a:ext cx="1894114" cy="3522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97978">
            <a:off x="6829425" y="299085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accent1"/>
                </a:solidFill>
              </a:rPr>
              <a:t>Reflection ray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499154">
            <a:off x="6678809" y="3839509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accent1"/>
                </a:solidFill>
              </a:rPr>
              <a:t>Reflection ray 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19825" y="4555998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48401" y="4581524"/>
            <a:ext cx="1962152" cy="9334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238879" y="3190873"/>
            <a:ext cx="2066923" cy="140017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114801" y="4591212"/>
            <a:ext cx="2115913" cy="8189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305729">
            <a:off x="4200357" y="5104378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Refraction ray </a:t>
            </a:r>
            <a:endParaRPr 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endCxn id="9" idx="3"/>
          </p:cNvCxnSpPr>
          <p:nvPr/>
        </p:nvCxnSpPr>
        <p:spPr>
          <a:xfrm rot="10800000">
            <a:off x="2362200" y="1562100"/>
            <a:ext cx="4114802" cy="127907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0"/>
            <a:endCxn id="9" idx="3"/>
          </p:cNvCxnSpPr>
          <p:nvPr/>
        </p:nvCxnSpPr>
        <p:spPr>
          <a:xfrm rot="16200000" flipV="1">
            <a:off x="4532547" y="-608247"/>
            <a:ext cx="1599506" cy="594019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0"/>
            <a:endCxn id="9" idx="3"/>
          </p:cNvCxnSpPr>
          <p:nvPr/>
        </p:nvCxnSpPr>
        <p:spPr>
          <a:xfrm rot="16200000" flipV="1">
            <a:off x="2813114" y="1111186"/>
            <a:ext cx="2993898" cy="389572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2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ray colors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to get the final pixel color?</a:t>
            </a:r>
          </a:p>
          <a:p>
            <a:pPr lvl="1"/>
            <a:r>
              <a:rPr lang="en-US" smtClean="0"/>
              <a:t>Every material has local color </a:t>
            </a:r>
            <a:r>
              <a:rPr lang="en-US" i="1" smtClean="0"/>
              <a:t>c</a:t>
            </a:r>
          </a:p>
          <a:p>
            <a:pPr lvl="1"/>
            <a:r>
              <a:rPr lang="en-US" smtClean="0"/>
              <a:t>Define reflexivity, refraction factors </a:t>
            </a:r>
            <a:r>
              <a:rPr lang="el-GR" i="1" smtClean="0"/>
              <a:t>ρ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(i.e. between 1.0 (mirror) and 0.0 (no reflection)</a:t>
            </a:r>
          </a:p>
          <a:p>
            <a:pPr lvl="1"/>
            <a:r>
              <a:rPr lang="en-US" smtClean="0"/>
              <a:t>Each hit returns its color down the chain</a:t>
            </a:r>
          </a:p>
          <a:p>
            <a:pPr lvl="1"/>
            <a:endParaRPr lang="en-US" smtClean="0"/>
          </a:p>
          <a:p>
            <a:r>
              <a:rPr lang="en-US" smtClean="0"/>
              <a:t>End result:</a:t>
            </a:r>
          </a:p>
          <a:p>
            <a:pPr lvl="1"/>
            <a:r>
              <a:rPr lang="en-US" smtClean="0"/>
              <a:t>Color = (1</a:t>
            </a:r>
            <a:r>
              <a:rPr lang="el-GR" i="1" smtClean="0"/>
              <a:t> </a:t>
            </a:r>
            <a:r>
              <a:rPr lang="en-US" i="1" smtClean="0"/>
              <a:t>–</a:t>
            </a:r>
            <a:r>
              <a:rPr lang="el-GR" i="1" smtClean="0"/>
              <a:t>ρ</a:t>
            </a:r>
            <a:r>
              <a:rPr lang="en-US" smtClean="0"/>
              <a:t>)</a:t>
            </a:r>
            <a:r>
              <a:rPr lang="el-GR" i="1" smtClean="0"/>
              <a:t> </a:t>
            </a:r>
            <a:r>
              <a:rPr lang="en-US" smtClean="0"/>
              <a:t>c</a:t>
            </a:r>
            <a:r>
              <a:rPr lang="en-US" baseline="-25000" smtClean="0"/>
              <a:t>1</a:t>
            </a:r>
            <a:r>
              <a:rPr lang="en-US" smtClean="0"/>
              <a:t>  + </a:t>
            </a:r>
            <a:r>
              <a:rPr lang="el-GR" i="1" smtClean="0"/>
              <a:t>ρ</a:t>
            </a:r>
            <a:r>
              <a:rPr lang="en-US" baseline="-25000" smtClean="0"/>
              <a:t>1 </a:t>
            </a:r>
            <a:r>
              <a:rPr lang="en-US" smtClean="0"/>
              <a:t>( (</a:t>
            </a:r>
            <a:r>
              <a:rPr lang="en-US" i="1" smtClean="0"/>
              <a:t>1-</a:t>
            </a:r>
            <a:r>
              <a:rPr lang="el-GR" i="1" smtClean="0"/>
              <a:t> ρ</a:t>
            </a:r>
            <a:r>
              <a:rPr lang="en-US" baseline="-25000" smtClean="0"/>
              <a:t>2</a:t>
            </a:r>
            <a:r>
              <a:rPr lang="en-US" smtClean="0"/>
              <a:t>)c</a:t>
            </a:r>
            <a:r>
              <a:rPr lang="en-US" baseline="-25000" smtClean="0"/>
              <a:t>2</a:t>
            </a:r>
            <a:r>
              <a:rPr lang="en-US" smtClean="0"/>
              <a:t> + </a:t>
            </a:r>
            <a:r>
              <a:rPr lang="el-GR" i="1" smtClean="0"/>
              <a:t>ρ</a:t>
            </a:r>
            <a:r>
              <a:rPr lang="en-US" baseline="-25000" smtClean="0"/>
              <a:t>2 </a:t>
            </a:r>
            <a:r>
              <a:rPr lang="en-US" smtClean="0"/>
              <a:t>(c</a:t>
            </a:r>
            <a:r>
              <a:rPr lang="en-US" baseline="-25000" smtClean="0"/>
              <a:t>3 ….</a:t>
            </a:r>
            <a:r>
              <a:rPr lang="en-US" smtClean="0"/>
              <a:t>   )))</a:t>
            </a:r>
          </a:p>
          <a:p>
            <a:pPr lvl="1"/>
            <a:r>
              <a:rPr lang="en-US" smtClean="0"/>
              <a:t>Local color also influenced by shadow rays!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Ray Tracing: Example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191125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75718" y="64225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[Whitted80])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Ray Tracing flavors</a:t>
            </a:r>
          </a:p>
          <a:p>
            <a:pPr lvl="1"/>
            <a:r>
              <a:rPr lang="en-US" dirty="0" smtClean="0"/>
              <a:t>Recursive ray tracing</a:t>
            </a:r>
          </a:p>
          <a:p>
            <a:pPr lvl="1"/>
            <a:r>
              <a:rPr lang="en-US" dirty="0" smtClean="0"/>
              <a:t>Distributed ray tracing</a:t>
            </a:r>
          </a:p>
          <a:p>
            <a:r>
              <a:rPr lang="en-US" dirty="0" smtClean="0"/>
              <a:t>Ray Tracing vs. </a:t>
            </a:r>
            <a:r>
              <a:rPr lang="en-US" dirty="0" err="1" smtClean="0"/>
              <a:t>rasterization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Ray Tracing: Example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086475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Ray Tracing vs.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rasterization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Ray Tracing methods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Recursive ray tracing</a:t>
            </a:r>
          </a:p>
          <a:p>
            <a:pPr lvl="1"/>
            <a:r>
              <a:rPr lang="en-US" dirty="0" smtClean="0"/>
              <a:t>Distributed ray tracing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Ray/Object intersection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too idealistic!</a:t>
            </a:r>
          </a:p>
          <a:p>
            <a:pPr lvl="1"/>
            <a:r>
              <a:rPr lang="en-US" dirty="0" smtClean="0"/>
              <a:t>No point light sources in nature</a:t>
            </a:r>
          </a:p>
          <a:p>
            <a:pPr lvl="1"/>
            <a:r>
              <a:rPr lang="en-US" dirty="0" smtClean="0"/>
              <a:t>No perfect reflections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Distributed ray tracing idea</a:t>
            </a:r>
          </a:p>
          <a:p>
            <a:pPr lvl="1"/>
            <a:r>
              <a:rPr lang="en-US" dirty="0" smtClean="0"/>
              <a:t>Substitute exact single rays with several probabilistically generated rays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many physically correct effects:</a:t>
            </a:r>
          </a:p>
          <a:p>
            <a:pPr lvl="1"/>
            <a:r>
              <a:rPr lang="en-US" dirty="0" smtClean="0"/>
              <a:t>Soft area shadows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Glossy, imperfect reflections and refractions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Depth of Field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Motion blur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39909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6248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[Boulos07])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many physically correct effects: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Soft area shadows</a:t>
            </a:r>
          </a:p>
          <a:p>
            <a:pPr lvl="1"/>
            <a:r>
              <a:rPr lang="en-US" dirty="0" smtClean="0"/>
              <a:t>Glossy, imperfect reflections and refractions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Depth of Field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Motion blur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39909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9624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6248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[Boulos07])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many physically correct effects: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Soft area shadows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Glossy, imperfect reflections and refractions</a:t>
            </a:r>
          </a:p>
          <a:p>
            <a:pPr lvl="1"/>
            <a:r>
              <a:rPr lang="en-US" dirty="0" smtClean="0"/>
              <a:t>Depth of Field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Motion blur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39909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9624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39719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81800" y="6248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[Boulos07])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many physically correct effects: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Soft area shadows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Glossy, imperfect reflections and refractions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Depth of Field</a:t>
            </a:r>
          </a:p>
          <a:p>
            <a:pPr lvl="1"/>
            <a:r>
              <a:rPr lang="en-US" dirty="0" smtClean="0"/>
              <a:t>Motion blur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39909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9624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39719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391" y="4191002"/>
            <a:ext cx="2676130" cy="26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6248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[Boulos07])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shadows with DRT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248400" y="2373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4086" y="3192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09057" y="3222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n 6"/>
          <p:cNvSpPr/>
          <p:nvPr/>
        </p:nvSpPr>
        <p:spPr>
          <a:xfrm>
            <a:off x="1600200" y="5269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498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2362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678458">
            <a:off x="3743382" y="2743812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Shadow ray</a:t>
            </a:r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1981200"/>
            <a:ext cx="609600" cy="990600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92286" y="2612572"/>
            <a:ext cx="3037116" cy="60960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09800" y="22860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shadows with DRT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248400" y="2373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4086" y="3192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09057" y="3222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n 6"/>
          <p:cNvSpPr/>
          <p:nvPr/>
        </p:nvSpPr>
        <p:spPr>
          <a:xfrm>
            <a:off x="1600200" y="5269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524000" y="1905000"/>
            <a:ext cx="914400" cy="9144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498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2895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light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1981200"/>
            <a:ext cx="609600" cy="990600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92286" y="2612572"/>
            <a:ext cx="3037116" cy="60960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rot="16200000" flipV="1">
            <a:off x="4886386" y="1514415"/>
            <a:ext cx="383875" cy="299384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8" idx="2"/>
          </p:cNvCxnSpPr>
          <p:nvPr/>
        </p:nvCxnSpPr>
        <p:spPr>
          <a:xfrm rot="10800000">
            <a:off x="1981200" y="2819400"/>
            <a:ext cx="4582886" cy="40973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rot="16200000" flipV="1">
            <a:off x="3857686" y="485715"/>
            <a:ext cx="1069675" cy="436544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0"/>
          </p:cNvCxnSpPr>
          <p:nvPr/>
        </p:nvCxnSpPr>
        <p:spPr>
          <a:xfrm rot="16200000" flipV="1">
            <a:off x="4790912" y="1381288"/>
            <a:ext cx="525562" cy="309698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4800" y="1828800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</a:t>
            </a:r>
            <a:r>
              <a:rPr lang="en-US" dirty="0" smtClean="0"/>
              <a:t>shadow rays for randomly </a:t>
            </a:r>
            <a:br>
              <a:rPr lang="en-US" dirty="0" smtClean="0"/>
            </a:br>
            <a:r>
              <a:rPr lang="en-US" dirty="0" smtClean="0"/>
              <a:t>selected points on light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7000" y="5943600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Lighting now determined by #rays reach light / #rays 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Reflections, Refraction similar</a:t>
            </a:r>
          </a:p>
          <a:p>
            <a:pPr lvl="1"/>
            <a:r>
              <a:rPr lang="en-US" dirty="0" smtClean="0"/>
              <a:t>E.g. sample rays inside cone defined by direction</a:t>
            </a:r>
          </a:p>
          <a:p>
            <a:r>
              <a:rPr lang="en-US" dirty="0" smtClean="0"/>
              <a:t>Depth of field</a:t>
            </a:r>
          </a:p>
          <a:p>
            <a:pPr lvl="1"/>
            <a:r>
              <a:rPr lang="en-US" dirty="0" smtClean="0"/>
              <a:t>Sample different viewer positions on lens</a:t>
            </a:r>
          </a:p>
          <a:p>
            <a:r>
              <a:rPr lang="en-US" dirty="0" smtClean="0"/>
              <a:t>Motion blur</a:t>
            </a:r>
          </a:p>
          <a:p>
            <a:pPr lvl="1"/>
            <a:r>
              <a:rPr lang="en-US" dirty="0" smtClean="0"/>
              <a:t>Sample different time points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work together!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Ray Tracing flavors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Recursive ray tracing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Distributed ray tracing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Ray Tracing vs.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rasterization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new disadvantage: </a:t>
            </a:r>
            <a:br>
              <a:rPr lang="en-US" dirty="0" smtClean="0"/>
            </a:br>
            <a:r>
              <a:rPr lang="en-US" dirty="0" smtClean="0"/>
              <a:t>sampling needs to be high, or artifacts visible</a:t>
            </a:r>
          </a:p>
          <a:p>
            <a:pPr lvl="1"/>
            <a:r>
              <a:rPr lang="en-US" dirty="0" smtClean="0"/>
              <a:t>Manifests as high-frequency noise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Good sample generation is art in itself</a:t>
            </a:r>
          </a:p>
          <a:p>
            <a:pPr lvl="1"/>
            <a:r>
              <a:rPr lang="en-US" dirty="0" smtClean="0"/>
              <a:t>Much, much slower than simple ray tracing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3562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55228" y="478971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[Boulos07])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Review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Ray Tracing flavors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Recursive ray tracing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Distributed ray tracing</a:t>
            </a:r>
          </a:p>
          <a:p>
            <a:r>
              <a:rPr lang="en-US" dirty="0" smtClean="0"/>
              <a:t>Ray Tracing vs. </a:t>
            </a:r>
            <a:r>
              <a:rPr lang="en-US" dirty="0" err="1" smtClean="0"/>
              <a:t>rasterization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Rasterization</a:t>
            </a: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352800" y="2831068"/>
            <a:ext cx="2286000" cy="1677194"/>
            <a:chOff x="4343400" y="2667000"/>
            <a:chExt cx="2286000" cy="1677194"/>
          </a:xfrm>
          <a:scene3d>
            <a:camera prst="isometricLeftDown"/>
            <a:lightRig rig="threePt" dir="t"/>
          </a:scene3d>
        </p:grpSpPr>
        <p:sp>
          <p:nvSpPr>
            <p:cNvPr id="4" name="Rectangle 3"/>
            <p:cNvSpPr/>
            <p:nvPr/>
          </p:nvSpPr>
          <p:spPr>
            <a:xfrm>
              <a:off x="4343400" y="2667000"/>
              <a:ext cx="2286000" cy="1676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343400" y="2819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43400" y="2971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43400" y="3124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43400" y="3276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3400" y="3429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3581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3733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3400" y="3886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4038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3400" y="4191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657600" y="3505200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10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9624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1148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2672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572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23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76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284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808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332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5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38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3000" y="4736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6096000" y="1611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52575" y="1726168"/>
            <a:ext cx="5086350" cy="289560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62100" y="3145394"/>
            <a:ext cx="5448300" cy="1466849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562100" y="2707243"/>
            <a:ext cx="4686300" cy="1914526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53000" y="48122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Screen</a:t>
            </a:r>
            <a:endParaRPr lang="en-US"/>
          </a:p>
        </p:txBody>
      </p:sp>
      <p:sp>
        <p:nvSpPr>
          <p:cNvPr id="35" name="Sun 34"/>
          <p:cNvSpPr/>
          <p:nvPr/>
        </p:nvSpPr>
        <p:spPr>
          <a:xfrm>
            <a:off x="1447800" y="4507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4000500" y="3057525"/>
            <a:ext cx="533400" cy="723900"/>
          </a:xfrm>
          <a:prstGeom prst="triangle">
            <a:avLst/>
          </a:prstGeom>
          <a:gradFill>
            <a:gsLst>
              <a:gs pos="0">
                <a:schemeClr val="accent1">
                  <a:tint val="25000"/>
                  <a:satMod val="125000"/>
                  <a:alpha val="50000"/>
                </a:schemeClr>
              </a:gs>
              <a:gs pos="40000">
                <a:schemeClr val="accent1">
                  <a:tint val="55000"/>
                  <a:satMod val="130000"/>
                  <a:alpha val="49000"/>
                </a:schemeClr>
              </a:gs>
              <a:gs pos="50000">
                <a:schemeClr val="accent1">
                  <a:tint val="59000"/>
                  <a:satMod val="130000"/>
                  <a:alpha val="48000"/>
                </a:schemeClr>
              </a:gs>
              <a:gs pos="65000">
                <a:schemeClr val="accent1">
                  <a:tint val="55000"/>
                  <a:satMod val="130000"/>
                  <a:alpha val="49000"/>
                </a:schemeClr>
              </a:gs>
              <a:gs pos="100000">
                <a:schemeClr val="accent1">
                  <a:tint val="20000"/>
                  <a:satMod val="125000"/>
                  <a:alpha val="50000"/>
                </a:schemeClr>
              </a:gs>
            </a:gsLst>
          </a:gradFill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49"/>
          <p:cNvSpPr/>
          <p:nvPr/>
        </p:nvSpPr>
        <p:spPr>
          <a:xfrm>
            <a:off x="6477000" y="17526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545771" y="1785256"/>
            <a:ext cx="5029200" cy="2862944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556657" y="3080656"/>
            <a:ext cx="5007429" cy="1567543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534886" y="3341913"/>
            <a:ext cx="5453743" cy="1284514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ight Triangle 59"/>
          <p:cNvSpPr/>
          <p:nvPr/>
        </p:nvSpPr>
        <p:spPr>
          <a:xfrm>
            <a:off x="4343400" y="3025684"/>
            <a:ext cx="228600" cy="925831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 animBg="1"/>
      <p:bldP spid="50" grpId="0" animBg="1"/>
      <p:bldP spid="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Tracing</a:t>
            </a:r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3352800" y="2831068"/>
            <a:ext cx="2286000" cy="1677194"/>
            <a:chOff x="4343400" y="2667000"/>
            <a:chExt cx="2286000" cy="1677194"/>
          </a:xfrm>
          <a:scene3d>
            <a:camera prst="isometricLeftDown"/>
            <a:lightRig rig="threePt" dir="t"/>
          </a:scene3d>
        </p:grpSpPr>
        <p:sp>
          <p:nvSpPr>
            <p:cNvPr id="4" name="Rectangle 3"/>
            <p:cNvSpPr/>
            <p:nvPr/>
          </p:nvSpPr>
          <p:spPr>
            <a:xfrm>
              <a:off x="4343400" y="2667000"/>
              <a:ext cx="2286000" cy="1676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343400" y="2819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43400" y="2971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43400" y="3124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43400" y="3276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3400" y="3429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3581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3733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3400" y="3886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4038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3400" y="4191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657600" y="3505200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10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9624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1148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2672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572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23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76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284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808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332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5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38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3000" y="4736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6096000" y="1611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953000" y="48122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Screen</a:t>
            </a:r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556657" y="2590800"/>
            <a:ext cx="2177143" cy="2035629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Triangle 49"/>
          <p:cNvSpPr/>
          <p:nvPr/>
        </p:nvSpPr>
        <p:spPr>
          <a:xfrm>
            <a:off x="6477000" y="17526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556657" y="2656114"/>
            <a:ext cx="2286000" cy="198120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567543" y="2721429"/>
            <a:ext cx="2383971" cy="190500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4000500" y="3057525"/>
            <a:ext cx="533400" cy="723900"/>
          </a:xfrm>
          <a:prstGeom prst="triangle">
            <a:avLst/>
          </a:prstGeom>
          <a:gradFill>
            <a:gsLst>
              <a:gs pos="0">
                <a:schemeClr val="accent1">
                  <a:tint val="25000"/>
                  <a:satMod val="125000"/>
                  <a:alpha val="50000"/>
                </a:schemeClr>
              </a:gs>
              <a:gs pos="40000">
                <a:schemeClr val="accent1">
                  <a:tint val="55000"/>
                  <a:satMod val="130000"/>
                  <a:alpha val="49000"/>
                </a:schemeClr>
              </a:gs>
              <a:gs pos="50000">
                <a:schemeClr val="accent1">
                  <a:tint val="59000"/>
                  <a:satMod val="130000"/>
                  <a:alpha val="48000"/>
                </a:schemeClr>
              </a:gs>
              <a:gs pos="65000">
                <a:schemeClr val="accent1">
                  <a:tint val="55000"/>
                  <a:satMod val="130000"/>
                  <a:alpha val="49000"/>
                </a:schemeClr>
              </a:gs>
              <a:gs pos="100000">
                <a:schemeClr val="accent1">
                  <a:tint val="20000"/>
                  <a:satMod val="125000"/>
                  <a:alpha val="50000"/>
                </a:schemeClr>
              </a:gs>
            </a:gsLst>
          </a:gradFill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Triangle 61"/>
          <p:cNvSpPr/>
          <p:nvPr/>
        </p:nvSpPr>
        <p:spPr>
          <a:xfrm>
            <a:off x="4343400" y="3025684"/>
            <a:ext cx="228600" cy="925831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556657" y="2438400"/>
            <a:ext cx="4920343" cy="219891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545771" y="2710543"/>
            <a:ext cx="5116286" cy="192677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n 34"/>
          <p:cNvSpPr/>
          <p:nvPr/>
        </p:nvSpPr>
        <p:spPr>
          <a:xfrm>
            <a:off x="1447800" y="4507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23659" y="3385456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411686" y="2430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607628" y="2691822"/>
            <a:ext cx="76200" cy="73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86944" y="3519134"/>
            <a:ext cx="76200" cy="73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5" grpId="0" animBg="1"/>
      <p:bldP spid="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Rasterization</a:t>
            </a:r>
            <a:r>
              <a:rPr lang="en-US" dirty="0" smtClean="0"/>
              <a:t> vs.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Rasterization</a:t>
            </a:r>
          </a:p>
          <a:p>
            <a:pPr lvl="1"/>
            <a:r>
              <a:rPr lang="en-US" dirty="0" smtClean="0"/>
              <a:t>For each primitive:</a:t>
            </a:r>
          </a:p>
          <a:p>
            <a:pPr lvl="2"/>
            <a:r>
              <a:rPr lang="en-US" dirty="0" smtClean="0"/>
              <a:t>For each pixel:</a:t>
            </a:r>
          </a:p>
          <a:p>
            <a:pPr lvl="3"/>
            <a:r>
              <a:rPr lang="en-US" dirty="0" smtClean="0"/>
              <a:t>Is Pixel in Primitive? </a:t>
            </a:r>
          </a:p>
          <a:p>
            <a:pPr lvl="4"/>
            <a:r>
              <a:rPr lang="en-US" dirty="0" smtClean="0"/>
              <a:t>Yes: Test depth / write color</a:t>
            </a:r>
          </a:p>
          <a:p>
            <a:r>
              <a:rPr lang="en-US" dirty="0" smtClean="0"/>
              <a:t>Ray Tracing</a:t>
            </a:r>
          </a:p>
          <a:p>
            <a:pPr lvl="1"/>
            <a:r>
              <a:rPr lang="en-US" dirty="0" smtClean="0"/>
              <a:t>For each pixel: generate ray</a:t>
            </a:r>
          </a:p>
          <a:p>
            <a:pPr lvl="2"/>
            <a:r>
              <a:rPr lang="en-US" dirty="0" smtClean="0"/>
              <a:t>For each primitive:</a:t>
            </a:r>
          </a:p>
          <a:p>
            <a:pPr lvl="3"/>
            <a:r>
              <a:rPr lang="en-US" dirty="0" smtClean="0"/>
              <a:t>Does ray hit primitive?</a:t>
            </a:r>
          </a:p>
          <a:p>
            <a:pPr lvl="4"/>
            <a:r>
              <a:rPr lang="en-US" dirty="0" smtClean="0"/>
              <a:t>Yes: Test depth / write color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 Tracing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“Tracing a ray” = find </a:t>
            </a:r>
            <a:r>
              <a:rPr lang="en-US" i="1" smtClean="0"/>
              <a:t>first </a:t>
            </a:r>
            <a:r>
              <a:rPr lang="en-US" smtClean="0"/>
              <a:t>hit with scene object</a:t>
            </a:r>
          </a:p>
          <a:p>
            <a:r>
              <a:rPr lang="en-US" smtClean="0"/>
              <a:t>Naïve:</a:t>
            </a:r>
          </a:p>
          <a:p>
            <a:pPr lvl="1"/>
            <a:r>
              <a:rPr lang="en-US" smtClean="0"/>
              <a:t>Test against all scene objects</a:t>
            </a:r>
          </a:p>
          <a:p>
            <a:pPr lvl="1"/>
            <a:r>
              <a:rPr lang="en-US" smtClean="0"/>
              <a:t>Like testing all pixels in rasterization!</a:t>
            </a:r>
          </a:p>
          <a:p>
            <a:r>
              <a:rPr lang="en-US" smtClean="0"/>
              <a:t>In reality:</a:t>
            </a:r>
          </a:p>
          <a:p>
            <a:pPr lvl="1"/>
            <a:r>
              <a:rPr lang="en-US" smtClean="0"/>
              <a:t>Acceleration structure gives quick estimate of potentially visible objects for ray</a:t>
            </a:r>
            <a:br>
              <a:rPr lang="en-US" smtClean="0"/>
            </a:br>
            <a:r>
              <a:rPr lang="en-US" smtClean="0"/>
              <a:t>(topic of 2</a:t>
            </a:r>
            <a:r>
              <a:rPr lang="en-US" baseline="30000" smtClean="0"/>
              <a:t>nd</a:t>
            </a:r>
            <a:r>
              <a:rPr lang="en-US" smtClean="0"/>
              <a:t> lection on 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905000"/>
            <a:ext cx="8796337" cy="464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3D object space index (e.g. </a:t>
            </a:r>
            <a:r>
              <a:rPr lang="en-US" dirty="0" err="1">
                <a:solidFill>
                  <a:schemeClr val="tx1"/>
                </a:solidFill>
              </a:rPr>
              <a:t>kd</a:t>
            </a:r>
            <a:r>
              <a:rPr lang="en-US" dirty="0">
                <a:solidFill>
                  <a:schemeClr val="tx1"/>
                </a:solidFill>
              </a:rPr>
              <a:t>-tree)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Limits scene dynamics (may require index rebuilt)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Increases scalability with scene size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O(log 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Efficiently supports small &amp; arbitrary sets of rays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Few rays reflecting off of surface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ray tracing problem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2D image space grid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Rays limited to regular sampling &amp; planar perspective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 err="1" smtClean="0"/>
              <a:t>Rasterization</a:t>
            </a:r>
            <a:r>
              <a:rPr lang="en-US" dirty="0" smtClean="0"/>
              <a:t> vs. Ray Tracing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905000"/>
            <a:ext cx="8796337" cy="495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Hardware Support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Rasterization</a:t>
            </a:r>
            <a:r>
              <a:rPr lang="en-US" dirty="0"/>
              <a:t> has mature &amp; quickly evolving HW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High-performance, highly parallel, stream computing engine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Ray tracing mostly implemented in SW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		 N</a:t>
            </a:r>
            <a:r>
              <a:rPr lang="en-US" dirty="0"/>
              <a:t>ot well supported by current HW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 err="1" smtClean="0"/>
              <a:t>Rasterization</a:t>
            </a:r>
            <a:r>
              <a:rPr lang="en-US" dirty="0" smtClean="0"/>
              <a:t> vs. Ray Tracing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</a:t>
            </a:r>
            <a:br>
              <a:rPr lang="en-US"/>
            </a:br>
            <a:r>
              <a:rPr lang="en-US"/>
              <a:t>Realtime Ray Tracing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905000"/>
            <a:ext cx="8415337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Requirements</a:t>
            </a:r>
          </a:p>
          <a:p>
            <a:pPr lvl="1">
              <a:lnSpc>
                <a:spcPct val="100000"/>
              </a:lnSpc>
            </a:pPr>
            <a:r>
              <a:rPr lang="en-US"/>
              <a:t>High floating point performance</a:t>
            </a:r>
          </a:p>
          <a:p>
            <a:pPr lvl="2">
              <a:lnSpc>
                <a:spcPct val="100000"/>
              </a:lnSpc>
            </a:pPr>
            <a:r>
              <a:rPr lang="en-US"/>
              <a:t>Traversal &amp; intersection computations</a:t>
            </a:r>
          </a:p>
          <a:p>
            <a:pPr lvl="1">
              <a:lnSpc>
                <a:spcPct val="100000"/>
              </a:lnSpc>
            </a:pPr>
            <a:r>
              <a:rPr lang="en-US"/>
              <a:t>Flexible control flow, multiple threads</a:t>
            </a:r>
          </a:p>
          <a:p>
            <a:pPr lvl="2">
              <a:lnSpc>
                <a:spcPct val="100000"/>
              </a:lnSpc>
            </a:pPr>
            <a:r>
              <a:rPr lang="en-US"/>
              <a:t>Recursion, efficient traversal of kd-tree, …</a:t>
            </a:r>
          </a:p>
          <a:p>
            <a:pPr lvl="1">
              <a:lnSpc>
                <a:spcPct val="100000"/>
              </a:lnSpc>
            </a:pPr>
            <a:r>
              <a:rPr lang="en-US"/>
              <a:t>Exploitation of coherence</a:t>
            </a:r>
          </a:p>
          <a:p>
            <a:pPr lvl="2">
              <a:lnSpc>
                <a:spcPct val="100000"/>
              </a:lnSpc>
            </a:pPr>
            <a:r>
              <a:rPr lang="en-US"/>
              <a:t>Caching, packets, efficient traversal, …</a:t>
            </a:r>
          </a:p>
          <a:p>
            <a:pPr lvl="1">
              <a:lnSpc>
                <a:spcPct val="100000"/>
              </a:lnSpc>
            </a:pPr>
            <a:r>
              <a:rPr lang="en-US"/>
              <a:t>High bandwidth</a:t>
            </a:r>
          </a:p>
          <a:p>
            <a:pPr lvl="2">
              <a:lnSpc>
                <a:spcPct val="100000"/>
              </a:lnSpc>
            </a:pPr>
            <a:r>
              <a:rPr lang="en-US"/>
              <a:t>Between traversal, intersection, and shading; to caches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what’s the big deal?</a:t>
            </a:r>
          </a:p>
          <a:p>
            <a:r>
              <a:rPr lang="en-US" dirty="0" smtClean="0"/>
              <a:t>Ray Tracing far more flexible paradigm</a:t>
            </a:r>
          </a:p>
          <a:p>
            <a:pPr lvl="1"/>
            <a:r>
              <a:rPr lang="en-US" dirty="0" smtClean="0"/>
              <a:t>Not limited to primary visibility!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Highly realistic images by default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Physical correctness and dependability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Support for massive scenes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Integration of many different primitive types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Declarative scene description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Global illumination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8600" y="1752600"/>
            <a:ext cx="5715000" cy="449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7239000" y="2590800"/>
            <a:ext cx="0" cy="2895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096000" y="1981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Ray-Generation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096000" y="28194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Ray-Traversal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096000" y="36576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Intersection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096000" y="44958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Shading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6096000" y="5410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Framebuffer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1329980">
            <a:off x="685800" y="3886200"/>
            <a:ext cx="609600" cy="457200"/>
            <a:chOff x="672" y="1056"/>
            <a:chExt cx="384" cy="288"/>
          </a:xfrm>
        </p:grpSpPr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672" y="1056"/>
              <a:ext cx="288" cy="2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2438400" y="4953000"/>
            <a:ext cx="1295400" cy="838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2819400" y="19050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4724400" y="3962400"/>
            <a:ext cx="990600" cy="7620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534400" y="2286000"/>
            <a:ext cx="381000" cy="2514600"/>
            <a:chOff x="5376" y="1440"/>
            <a:chExt cx="240" cy="1584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534400" y="3124200"/>
            <a:ext cx="228600" cy="838200"/>
            <a:chOff x="5376" y="1440"/>
            <a:chExt cx="240" cy="1584"/>
          </a:xfrm>
        </p:grpSpPr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2743200" y="30480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Ray Tracing?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Highly Realistic Images</a:t>
            </a: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85925"/>
            <a:ext cx="6248400" cy="4686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28600" y="6437313"/>
            <a:ext cx="857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Volkswagen Beetle with correct shadows and (multi-)reflections on curved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</a:t>
            </a:r>
            <a:r>
              <a:rPr lang="en-US" dirty="0" smtClean="0"/>
              <a:t>Using Ray Tracing</a:t>
            </a:r>
            <a:br>
              <a:rPr lang="en-US" dirty="0" smtClean="0"/>
            </a:br>
            <a:r>
              <a:rPr lang="en-US" dirty="0" smtClean="0"/>
              <a:t>Physical Correctness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905000"/>
            <a:ext cx="8643937" cy="4648200"/>
          </a:xfrm>
        </p:spPr>
        <p:txBody>
          <a:bodyPr/>
          <a:lstStyle/>
          <a:p>
            <a:r>
              <a:rPr lang="en-US" dirty="0"/>
              <a:t>Physical Correctness and Dependability</a:t>
            </a:r>
          </a:p>
          <a:p>
            <a:pPr lvl="1"/>
            <a:r>
              <a:rPr lang="en-US" dirty="0"/>
              <a:t>Numerous approximations caused by </a:t>
            </a:r>
            <a:r>
              <a:rPr lang="en-US" dirty="0" err="1"/>
              <a:t>rasterization</a:t>
            </a:r>
            <a:endParaRPr lang="en-US" dirty="0"/>
          </a:p>
          <a:p>
            <a:pPr lvl="1"/>
            <a:r>
              <a:rPr lang="en-US" dirty="0"/>
              <a:t>Might be good enough for games (but maybe not?)</a:t>
            </a:r>
          </a:p>
          <a:p>
            <a:pPr lvl="1"/>
            <a:r>
              <a:rPr lang="en-US" dirty="0"/>
              <a:t>Industry needs dependable visual results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Users develop trust in the visual results </a:t>
            </a:r>
          </a:p>
          <a:p>
            <a:pPr lvl="1"/>
            <a:r>
              <a:rPr lang="en-US" dirty="0"/>
              <a:t>Important decisions can be based on virtual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Physical Correctness</a:t>
            </a:r>
          </a:p>
        </p:txBody>
      </p:sp>
      <p:pic>
        <p:nvPicPr>
          <p:cNvPr id="95236" name="Picture 4" descr="tea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172200" cy="4794250"/>
          </a:xfrm>
          <a:prstGeom prst="rect">
            <a:avLst/>
          </a:prstGeom>
          <a:noFill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88925" y="6415088"/>
            <a:ext cx="856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Fully ray traced car head lamp, faithful visualization requires up to 50 rays per 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headlight_40_rendered_acc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800" y="2987675"/>
            <a:ext cx="2717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9" name="Picture 13" descr="headlight_40_rende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876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990600" y="2590800"/>
            <a:ext cx="17351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993399"/>
                  </a:outerShdw>
                </a:effectLst>
                <a:latin typeface="Lucida Sans Unicode" pitchFamily="34" charset="0"/>
              </a:rPr>
              <a:t>250k / 3 fps</a:t>
            </a: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993399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3681413" y="2590800"/>
            <a:ext cx="1804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993399"/>
                  </a:outerShdw>
                </a:effectLst>
                <a:latin typeface="Lucida Sans Unicode" pitchFamily="34" charset="0"/>
              </a:rPr>
              <a:t>25M / 11 fps</a:t>
            </a: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993399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304800" y="6019800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Light pattern from a car head lamp computed in realtime using photon mapping:</a:t>
            </a:r>
          </a:p>
          <a:p>
            <a:r>
              <a:rPr lang="en-US"/>
              <a:t>Left: realtime update, middle: accumulated in 30s, right: photograph of real pattern</a:t>
            </a:r>
          </a:p>
        </p:txBody>
      </p:sp>
      <p:pic>
        <p:nvPicPr>
          <p:cNvPr id="9" name="Picture 3" descr="h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52400"/>
            <a:ext cx="2819400" cy="2255838"/>
          </a:xfrm>
          <a:prstGeom prst="rect">
            <a:avLst/>
          </a:prstGeom>
          <a:noFill/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Physical Correctness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headlight_40_rendered_acc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800" y="2987675"/>
            <a:ext cx="2717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headlight_40_rende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876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990600" y="2590800"/>
            <a:ext cx="17351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993399"/>
                  </a:outerShdw>
                </a:effectLst>
                <a:latin typeface="Lucida Sans Unicode" pitchFamily="34" charset="0"/>
              </a:rPr>
              <a:t>250k / 3 fps</a:t>
            </a: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993399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681413" y="2590800"/>
            <a:ext cx="18049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993399"/>
                  </a:outerShdw>
                </a:effectLst>
                <a:latin typeface="Lucida Sans Unicode" pitchFamily="34" charset="0"/>
              </a:rPr>
              <a:t>25M / 11 fps</a:t>
            </a: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993399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150536" name="Picture 8" descr="headlight_40_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9876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6675438" y="2590800"/>
            <a:ext cx="160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993399"/>
                  </a:outerShdw>
                </a:effectLst>
                <a:latin typeface="Lucida Sans Unicode" pitchFamily="34" charset="0"/>
              </a:rPr>
              <a:t>Photograph</a:t>
            </a: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993399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Light pattern from a car head lamp computed in realtime using photon mapping:</a:t>
            </a:r>
          </a:p>
          <a:p>
            <a:r>
              <a:rPr lang="en-US"/>
              <a:t>Left: realtime update, middle: accumulated in 30s, right: photograph of real pattern</a:t>
            </a:r>
          </a:p>
        </p:txBody>
      </p:sp>
      <p:pic>
        <p:nvPicPr>
          <p:cNvPr id="150531" name="Picture 3" descr="h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"/>
            <a:ext cx="2819400" cy="2255838"/>
          </a:xfrm>
          <a:prstGeom prst="rect">
            <a:avLst/>
          </a:prstGeom>
          <a:noFill/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Physical Correctness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nv_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5761038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Physical Correctness</a:t>
            </a:r>
          </a:p>
        </p:txBody>
      </p:sp>
      <p:pic>
        <p:nvPicPr>
          <p:cNvPr id="97284" name="Picture 4" descr="w203_outside_notrimm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900238"/>
            <a:ext cx="2808287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85" name="Picture 5" descr="w203_outside_patch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114800"/>
            <a:ext cx="2830512" cy="212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85750" y="6361113"/>
            <a:ext cx="862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Rendered directly from trimmed NURBS surfaces, with smooth environment 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Physical Correctness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324600" y="6553200"/>
            <a:ext cx="2717800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>
                <a:latin typeface="Trebuchet MS" pitchFamily="34" charset="0"/>
              </a:rPr>
              <a:t>BTF Data Courtesy R. Klein, Uni Bonn</a:t>
            </a:r>
          </a:p>
        </p:txBody>
      </p:sp>
      <p:pic>
        <p:nvPicPr>
          <p:cNvPr id="96262" name="Picture 6" descr="cockpit_zoom_BTF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1676400"/>
            <a:ext cx="5761037" cy="431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6261" name="Picture 5" descr="cockpit_zoom_Phong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43300"/>
            <a:ext cx="3962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6200" y="6096000"/>
            <a:ext cx="484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Rendered with accurately measured BTF data</a:t>
            </a:r>
            <a:br>
              <a:rPr lang="en-US"/>
            </a:br>
            <a:r>
              <a:rPr lang="en-US"/>
              <a:t>that accounts for micro lighting effects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940550" y="2895600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/>
              <a:t>Textured Phong for </a:t>
            </a:r>
            <a:br>
              <a:rPr lang="en-US"/>
            </a:br>
            <a:r>
              <a:rPr lang="en-US"/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Physical Correctness</a:t>
            </a:r>
            <a:endParaRPr lang="de-DE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0750" y="1676400"/>
            <a:ext cx="6672263" cy="3035300"/>
            <a:chOff x="793" y="1071"/>
            <a:chExt cx="4793" cy="2180"/>
          </a:xfrm>
        </p:grpSpPr>
        <p:pic>
          <p:nvPicPr>
            <p:cNvPr id="142341" name="Picture 5" descr="tv4small"/>
            <p:cNvPicPr>
              <a:picLocks noChangeAspect="1" noChangeArrowheads="1"/>
            </p:cNvPicPr>
            <p:nvPr/>
          </p:nvPicPr>
          <p:blipFill>
            <a:blip r:embed="rId3" cstate="print"/>
            <a:srcRect b="39371"/>
            <a:stretch>
              <a:fillRect/>
            </a:stretch>
          </p:blipFill>
          <p:spPr bwMode="auto">
            <a:xfrm>
              <a:off x="793" y="1071"/>
              <a:ext cx="4793" cy="2180"/>
            </a:xfrm>
            <a:prstGeom prst="rect">
              <a:avLst/>
            </a:prstGeom>
            <a:noFill/>
          </p:spPr>
        </p:pic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793" y="1071"/>
              <a:ext cx="4793" cy="17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2343" name="Picture 7" descr="car_co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913" y="3657600"/>
            <a:ext cx="3722687" cy="2792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2344" name="Picture 8" descr="car_l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57600"/>
            <a:ext cx="3749675" cy="281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71450" y="6437313"/>
            <a:ext cx="874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VR scene illuminated from realtime video feed, AR with realtime environment lighting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Massive Models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905000"/>
            <a:ext cx="8643937" cy="4648200"/>
          </a:xfrm>
        </p:spPr>
        <p:txBody>
          <a:bodyPr/>
          <a:lstStyle/>
          <a:p>
            <a:r>
              <a:rPr lang="en-US"/>
              <a:t>Massive Scenes</a:t>
            </a:r>
          </a:p>
          <a:p>
            <a:pPr lvl="1"/>
            <a:r>
              <a:rPr lang="en-US"/>
              <a:t>Scales logarithmically with scene size</a:t>
            </a:r>
          </a:p>
          <a:p>
            <a:pPr lvl="1"/>
            <a:r>
              <a:rPr lang="en-US"/>
              <a:t>Supports billions of triangles</a:t>
            </a:r>
          </a:p>
          <a:p>
            <a:r>
              <a:rPr lang="en-US"/>
              <a:t>Benefits</a:t>
            </a:r>
          </a:p>
          <a:p>
            <a:pPr lvl="1"/>
            <a:r>
              <a:rPr lang="en-US"/>
              <a:t>Can render entire CAD models without simplification</a:t>
            </a:r>
          </a:p>
          <a:p>
            <a:pPr lvl="1"/>
            <a:r>
              <a:rPr lang="en-US"/>
              <a:t>Greatly simplifies and speeds up many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Massive Models</a:t>
            </a:r>
          </a:p>
        </p:txBody>
      </p:sp>
      <p:pic>
        <p:nvPicPr>
          <p:cNvPr id="90116" name="Picture 4" descr="forest_2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5600700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21" name="Picture 9" descr="Boein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267200"/>
            <a:ext cx="3152775" cy="220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22" name="Picture 10" descr="Boein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84363"/>
            <a:ext cx="3124200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28600" y="1752600"/>
            <a:ext cx="5715000" cy="449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7239000" y="2590800"/>
            <a:ext cx="0" cy="2895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096000" y="1981200"/>
            <a:ext cx="23860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Ray-Generation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096000" y="28194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Ray-Traversal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096000" y="36576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Intersection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096000" y="44958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Shading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096000" y="5410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Framebuffer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438400" y="4953000"/>
            <a:ext cx="1295400" cy="838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2819400" y="19050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724400" y="3962400"/>
            <a:ext cx="990600" cy="7620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990600" y="4114800"/>
            <a:ext cx="2057400" cy="8382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9980">
            <a:off x="685800" y="3886200"/>
            <a:ext cx="609600" cy="457200"/>
            <a:chOff x="672" y="1056"/>
            <a:chExt cx="384" cy="288"/>
          </a:xfrm>
        </p:grpSpPr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672" y="1056"/>
              <a:ext cx="288" cy="2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34400" y="2286000"/>
            <a:ext cx="381000" cy="2514600"/>
            <a:chOff x="5376" y="1440"/>
            <a:chExt cx="240" cy="1584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534400" y="3124200"/>
            <a:ext cx="228600" cy="838200"/>
            <a:chOff x="5376" y="1440"/>
            <a:chExt cx="240" cy="1584"/>
          </a:xfrm>
        </p:grpSpPr>
        <p:sp>
          <p:nvSpPr>
            <p:cNvPr id="55318" name="Line 22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2743200" y="30480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Ray Tracing?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Using RTRT:</a:t>
            </a:r>
            <a:br>
              <a:rPr lang="en-US"/>
            </a:br>
            <a:r>
              <a:rPr lang="en-US"/>
              <a:t>Flexible Primitive Types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Flexible Primitive Types</a:t>
            </a:r>
          </a:p>
          <a:p>
            <a:pPr lvl="1"/>
            <a:r>
              <a:rPr lang="en-US"/>
              <a:t>Triangles</a:t>
            </a:r>
          </a:p>
          <a:p>
            <a:pPr lvl="1"/>
            <a:r>
              <a:rPr lang="en-US"/>
              <a:t>Volumes data sets</a:t>
            </a:r>
          </a:p>
          <a:p>
            <a:pPr lvl="2"/>
            <a:r>
              <a:rPr lang="en-US"/>
              <a:t>Iso-surfaces &amp; direct visualization</a:t>
            </a:r>
          </a:p>
          <a:p>
            <a:pPr lvl="2"/>
            <a:r>
              <a:rPr lang="en-US"/>
              <a:t>Regular, rectilinear, curvilinear, unstructured, …</a:t>
            </a:r>
          </a:p>
          <a:p>
            <a:pPr lvl="1"/>
            <a:r>
              <a:rPr lang="en-US"/>
              <a:t>Splines and subdivision surfaces</a:t>
            </a:r>
          </a:p>
          <a:p>
            <a:pPr lvl="1"/>
            <a:r>
              <a:rPr lang="en-US"/>
              <a:t>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Flexible Primitive Types</a:t>
            </a:r>
          </a:p>
        </p:txBody>
      </p:sp>
      <p:pic>
        <p:nvPicPr>
          <p:cNvPr id="139268" name="Picture 4" descr="ch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248400" cy="468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143000" y="6437313"/>
            <a:ext cx="685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Triangles, Bezier splines, and subdivision surfaces fully integrated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Flexible Primitive Types</a:t>
            </a:r>
          </a:p>
        </p:txBody>
      </p:sp>
      <p:pic>
        <p:nvPicPr>
          <p:cNvPr id="140293" name="Picture 5" descr="Engi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038600" cy="291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0294" name="Picture 6" descr="VisWomanB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3276600" cy="2368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0295" name="Picture 7" descr="MRbrain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25850"/>
            <a:ext cx="3733800" cy="269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52400" y="6338888"/>
            <a:ext cx="887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Volume visualization using multiple iso-surfaces in combination with surface rendering</a:t>
            </a:r>
          </a:p>
        </p:txBody>
      </p:sp>
      <p:pic>
        <p:nvPicPr>
          <p:cNvPr id="140292" name="Picture 4" descr="VisWomanHe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62400"/>
            <a:ext cx="3276600" cy="2366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Flexible Primitive Types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01800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01800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9038" y="3960813"/>
            <a:ext cx="16049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86213"/>
            <a:ext cx="127476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200400"/>
            <a:ext cx="3276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1512888" y="6172200"/>
            <a:ext cx="6107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Realtime ray tracing of point clouds (1 Mpoints each)</a:t>
            </a:r>
          </a:p>
          <a:p>
            <a:r>
              <a:rPr lang="en-US" sz="2000"/>
              <a:t>On </a:t>
            </a:r>
            <a:r>
              <a:rPr lang="en-US" sz="2000" i="1"/>
              <a:t>one </a:t>
            </a:r>
            <a:r>
              <a:rPr lang="en-US" sz="2000"/>
              <a:t>dual-Opteron 2.4 GHz: 4-9 fps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2286000" y="5757863"/>
            <a:ext cx="469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24 MPoints, 2.1 fps with shadow @ 640x480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Declarative Graphics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905000"/>
            <a:ext cx="8720137" cy="4648200"/>
          </a:xfrm>
        </p:spPr>
        <p:txBody>
          <a:bodyPr/>
          <a:lstStyle/>
          <a:p>
            <a:r>
              <a:rPr lang="en-US"/>
              <a:t>Declarative Graphics Interface</a:t>
            </a:r>
          </a:p>
          <a:p>
            <a:pPr lvl="1"/>
            <a:r>
              <a:rPr lang="en-US"/>
              <a:t>Application specifies scene once, plus updates</a:t>
            </a:r>
          </a:p>
          <a:p>
            <a:pPr lvl="1"/>
            <a:r>
              <a:rPr lang="en-US"/>
              <a:t>Rendering fully performed by renderer (e.g. in HW)</a:t>
            </a:r>
          </a:p>
          <a:p>
            <a:pPr lvl="1"/>
            <a:r>
              <a:rPr lang="en-US"/>
              <a:t>Similar to scene graphs, PostScript, or latest GUIs</a:t>
            </a:r>
          </a:p>
          <a:p>
            <a:r>
              <a:rPr lang="en-US"/>
              <a:t>Benefits</a:t>
            </a:r>
          </a:p>
          <a:p>
            <a:pPr lvl="1"/>
            <a:r>
              <a:rPr lang="en-US"/>
              <a:t>Greatly simplifies application programming</a:t>
            </a:r>
          </a:p>
          <a:p>
            <a:pPr lvl="1"/>
            <a:r>
              <a:rPr lang="en-US"/>
              <a:t>Allows for complete HW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Declarative Graphics</a:t>
            </a:r>
          </a:p>
        </p:txBody>
      </p:sp>
      <p:pic>
        <p:nvPicPr>
          <p:cNvPr id="101380" name="Picture 4" descr="offi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752600"/>
            <a:ext cx="6350000" cy="497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Declarative Graphics</a:t>
            </a:r>
          </a:p>
        </p:txBody>
      </p:sp>
      <p:pic>
        <p:nvPicPr>
          <p:cNvPr id="99332" name="Picture 4" descr="046 mosch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4013200" cy="3013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333" name="Picture 5" descr="043 beware the sh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75" y="1725613"/>
            <a:ext cx="3794125" cy="28463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334" name="Picture 6" descr="011 beach at suns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5113" y="4125913"/>
            <a:ext cx="3570287" cy="267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335" name="Picture 7" descr="036 coast with veget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3182938"/>
            <a:ext cx="3794125" cy="2684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336" name="Picture 8" descr="038 small vill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343400"/>
            <a:ext cx="2971800" cy="2228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Global Illumination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905000"/>
            <a:ext cx="8796337" cy="4648200"/>
          </a:xfrm>
        </p:spPr>
        <p:txBody>
          <a:bodyPr/>
          <a:lstStyle/>
          <a:p>
            <a:r>
              <a:rPr lang="en-US"/>
              <a:t>Global Illumination</a:t>
            </a:r>
          </a:p>
          <a:p>
            <a:pPr lvl="1"/>
            <a:r>
              <a:rPr lang="en-US"/>
              <a:t>Simulating global lighting through tracing rays</a:t>
            </a:r>
          </a:p>
          <a:p>
            <a:pPr lvl="1"/>
            <a:r>
              <a:rPr lang="en-US"/>
              <a:t>Indirect diffuse and caustic illumination</a:t>
            </a:r>
          </a:p>
          <a:p>
            <a:pPr lvl="1"/>
            <a:r>
              <a:rPr lang="en-US"/>
              <a:t>Fully recomputed at up to 20 fps</a:t>
            </a:r>
          </a:p>
          <a:p>
            <a:r>
              <a:rPr lang="en-US"/>
              <a:t>Benefits</a:t>
            </a:r>
          </a:p>
          <a:p>
            <a:pPr lvl="1"/>
            <a:r>
              <a:rPr lang="en-US"/>
              <a:t>Add the subtle but highly important clue for realism</a:t>
            </a:r>
          </a:p>
          <a:p>
            <a:pPr lvl="1"/>
            <a:r>
              <a:rPr lang="en-US"/>
              <a:t>Allows flexible light planning and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</a:t>
            </a:r>
            <a:r>
              <a:rPr lang="en-US" dirty="0" smtClean="0"/>
              <a:t>Ray Tracing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Global Illumination</a:t>
            </a:r>
            <a:endParaRPr lang="de-DE" dirty="0"/>
          </a:p>
        </p:txBody>
      </p:sp>
      <p:pic>
        <p:nvPicPr>
          <p:cNvPr id="143363" name="Picture 3" descr="conference1_con">
            <a:hlinkClick r:id="rId3" action="ppaction://hlinkfile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3999" t="4732" r="3999" b="5954"/>
          <a:stretch>
            <a:fillRect/>
          </a:stretch>
        </p:blipFill>
        <p:spPr>
          <a:xfrm>
            <a:off x="1258888" y="1709738"/>
            <a:ext cx="6284912" cy="4497387"/>
          </a:xfrm>
          <a:ln w="28575">
            <a:solidFill>
              <a:schemeClr val="tx1"/>
            </a:solidFill>
          </a:ln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7200" y="6284913"/>
            <a:ext cx="828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Conference room (380 000 tris, 104 lights) with full global illumination in realtime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advantages</a:t>
            </a:r>
          </a:p>
          <a:p>
            <a:pPr lvl="1"/>
            <a:r>
              <a:rPr lang="en-US" dirty="0" smtClean="0"/>
              <a:t>Reflections, refraction, shadows</a:t>
            </a:r>
          </a:p>
          <a:p>
            <a:pPr lvl="1"/>
            <a:r>
              <a:rPr lang="en-US" dirty="0" smtClean="0"/>
              <a:t>Rendering of arbitrary objects</a:t>
            </a:r>
          </a:p>
          <a:p>
            <a:pPr lvl="2"/>
            <a:r>
              <a:rPr lang="en-US" dirty="0" smtClean="0"/>
              <a:t>Does not even need explicit representation</a:t>
            </a:r>
          </a:p>
          <a:p>
            <a:pPr lvl="1"/>
            <a:r>
              <a:rPr lang="en-US" dirty="0" smtClean="0"/>
              <a:t>Used for global illumination, many others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Usually much slower</a:t>
            </a:r>
            <a:br>
              <a:rPr lang="en-US" dirty="0" smtClean="0"/>
            </a:br>
            <a:r>
              <a:rPr lang="en-US" dirty="0" smtClean="0"/>
              <a:t>(no hardware acceleration, either)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28600" y="1752600"/>
            <a:ext cx="5715000" cy="449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7239000" y="2590800"/>
            <a:ext cx="0" cy="2895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096000" y="1981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Ray-Generation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096000" y="2819400"/>
            <a:ext cx="23860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Ray-Traversal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096000" y="36576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Intersection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096000" y="44958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Shading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6096000" y="5410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Framebuffer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438400" y="4953000"/>
            <a:ext cx="1295400" cy="838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2819400" y="19050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4724400" y="3962400"/>
            <a:ext cx="990600" cy="7620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990600" y="4114800"/>
            <a:ext cx="2057400" cy="8382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9980">
            <a:off x="685800" y="3886200"/>
            <a:ext cx="609600" cy="457200"/>
            <a:chOff x="672" y="1056"/>
            <a:chExt cx="384" cy="288"/>
          </a:xfrm>
        </p:grpSpPr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672" y="1056"/>
              <a:ext cx="288" cy="2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34400" y="2286000"/>
            <a:ext cx="381000" cy="2514600"/>
            <a:chOff x="5376" y="1440"/>
            <a:chExt cx="240" cy="1584"/>
          </a:xfrm>
        </p:grpSpPr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Line 20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534400" y="3124200"/>
            <a:ext cx="228600" cy="838200"/>
            <a:chOff x="5376" y="1440"/>
            <a:chExt cx="240" cy="1584"/>
          </a:xfrm>
        </p:grpSpPr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743200" y="30480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Ray Tracing?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Ray Tracing?</a:t>
            </a:r>
            <a:r>
              <a:rPr lang="de-DE"/>
              <a:t> Traversal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6576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8862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1148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3434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5720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8006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2578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54864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6576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8862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41148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43434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45720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48006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50292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52578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54864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36576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38862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43434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45720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48006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36576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38862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41148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45720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50292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52578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54864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36576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4114800" y="31242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4343400" y="31242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45720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48006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50292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52578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Rectangle 47"/>
          <p:cNvSpPr>
            <a:spLocks noChangeArrowheads="1"/>
          </p:cNvSpPr>
          <p:nvPr/>
        </p:nvSpPr>
        <p:spPr bwMode="auto">
          <a:xfrm>
            <a:off x="54864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6" name="Rectangle 48"/>
          <p:cNvSpPr>
            <a:spLocks noChangeArrowheads="1"/>
          </p:cNvSpPr>
          <p:nvPr/>
        </p:nvSpPr>
        <p:spPr bwMode="auto">
          <a:xfrm>
            <a:off x="3657600" y="33528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>
            <a:off x="3886200" y="33528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8" name="Rectangle 50"/>
          <p:cNvSpPr>
            <a:spLocks noChangeArrowheads="1"/>
          </p:cNvSpPr>
          <p:nvPr/>
        </p:nvSpPr>
        <p:spPr bwMode="auto">
          <a:xfrm>
            <a:off x="41148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9" name="Rectangle 51"/>
          <p:cNvSpPr>
            <a:spLocks noChangeArrowheads="1"/>
          </p:cNvSpPr>
          <p:nvPr/>
        </p:nvSpPr>
        <p:spPr bwMode="auto">
          <a:xfrm>
            <a:off x="43434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0" name="Rectangle 52"/>
          <p:cNvSpPr>
            <a:spLocks noChangeArrowheads="1"/>
          </p:cNvSpPr>
          <p:nvPr/>
        </p:nvSpPr>
        <p:spPr bwMode="auto">
          <a:xfrm>
            <a:off x="45720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1" name="Rectangle 53"/>
          <p:cNvSpPr>
            <a:spLocks noChangeArrowheads="1"/>
          </p:cNvSpPr>
          <p:nvPr/>
        </p:nvSpPr>
        <p:spPr bwMode="auto">
          <a:xfrm>
            <a:off x="48006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2" name="Rectangle 54"/>
          <p:cNvSpPr>
            <a:spLocks noChangeArrowheads="1"/>
          </p:cNvSpPr>
          <p:nvPr/>
        </p:nvSpPr>
        <p:spPr bwMode="auto">
          <a:xfrm>
            <a:off x="50292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3" name="Rectangle 55"/>
          <p:cNvSpPr>
            <a:spLocks noChangeArrowheads="1"/>
          </p:cNvSpPr>
          <p:nvPr/>
        </p:nvSpPr>
        <p:spPr bwMode="auto">
          <a:xfrm>
            <a:off x="52578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4" name="Rectangle 56"/>
          <p:cNvSpPr>
            <a:spLocks noChangeArrowheads="1"/>
          </p:cNvSpPr>
          <p:nvPr/>
        </p:nvSpPr>
        <p:spPr bwMode="auto">
          <a:xfrm>
            <a:off x="54864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5" name="Rectangle 57"/>
          <p:cNvSpPr>
            <a:spLocks noChangeArrowheads="1"/>
          </p:cNvSpPr>
          <p:nvPr/>
        </p:nvSpPr>
        <p:spPr bwMode="auto">
          <a:xfrm>
            <a:off x="36576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6" name="Rectangle 58"/>
          <p:cNvSpPr>
            <a:spLocks noChangeArrowheads="1"/>
          </p:cNvSpPr>
          <p:nvPr/>
        </p:nvSpPr>
        <p:spPr bwMode="auto">
          <a:xfrm>
            <a:off x="38862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7" name="Rectangle 59"/>
          <p:cNvSpPr>
            <a:spLocks noChangeArrowheads="1"/>
          </p:cNvSpPr>
          <p:nvPr/>
        </p:nvSpPr>
        <p:spPr bwMode="auto">
          <a:xfrm>
            <a:off x="41148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8" name="Rectangle 60"/>
          <p:cNvSpPr>
            <a:spLocks noChangeArrowheads="1"/>
          </p:cNvSpPr>
          <p:nvPr/>
        </p:nvSpPr>
        <p:spPr bwMode="auto">
          <a:xfrm>
            <a:off x="43434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9" name="Rectangle 61"/>
          <p:cNvSpPr>
            <a:spLocks noChangeArrowheads="1"/>
          </p:cNvSpPr>
          <p:nvPr/>
        </p:nvSpPr>
        <p:spPr bwMode="auto">
          <a:xfrm>
            <a:off x="45720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0" name="Rectangle 62"/>
          <p:cNvSpPr>
            <a:spLocks noChangeArrowheads="1"/>
          </p:cNvSpPr>
          <p:nvPr/>
        </p:nvSpPr>
        <p:spPr bwMode="auto">
          <a:xfrm>
            <a:off x="48006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1" name="Rectangle 63"/>
          <p:cNvSpPr>
            <a:spLocks noChangeArrowheads="1"/>
          </p:cNvSpPr>
          <p:nvPr/>
        </p:nvSpPr>
        <p:spPr bwMode="auto">
          <a:xfrm>
            <a:off x="50292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2" name="Rectangle 64"/>
          <p:cNvSpPr>
            <a:spLocks noChangeArrowheads="1"/>
          </p:cNvSpPr>
          <p:nvPr/>
        </p:nvSpPr>
        <p:spPr bwMode="auto">
          <a:xfrm>
            <a:off x="52578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3" name="Rectangle 65"/>
          <p:cNvSpPr>
            <a:spLocks noChangeArrowheads="1"/>
          </p:cNvSpPr>
          <p:nvPr/>
        </p:nvSpPr>
        <p:spPr bwMode="auto">
          <a:xfrm>
            <a:off x="54864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4" name="Rectangle 66"/>
          <p:cNvSpPr>
            <a:spLocks noChangeArrowheads="1"/>
          </p:cNvSpPr>
          <p:nvPr/>
        </p:nvSpPr>
        <p:spPr bwMode="auto">
          <a:xfrm>
            <a:off x="36576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5" name="Rectangle 67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6" name="Rectangle 68"/>
          <p:cNvSpPr>
            <a:spLocks noChangeArrowheads="1"/>
          </p:cNvSpPr>
          <p:nvPr/>
        </p:nvSpPr>
        <p:spPr bwMode="auto">
          <a:xfrm>
            <a:off x="41148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7" name="Rectangle 69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8" name="Rectangle 70"/>
          <p:cNvSpPr>
            <a:spLocks noChangeArrowheads="1"/>
          </p:cNvSpPr>
          <p:nvPr/>
        </p:nvSpPr>
        <p:spPr bwMode="auto">
          <a:xfrm>
            <a:off x="45720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39" name="Rectangle 71"/>
          <p:cNvSpPr>
            <a:spLocks noChangeArrowheads="1"/>
          </p:cNvSpPr>
          <p:nvPr/>
        </p:nvSpPr>
        <p:spPr bwMode="auto">
          <a:xfrm>
            <a:off x="48006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0" name="Rectangle 72"/>
          <p:cNvSpPr>
            <a:spLocks noChangeArrowheads="1"/>
          </p:cNvSpPr>
          <p:nvPr/>
        </p:nvSpPr>
        <p:spPr bwMode="auto">
          <a:xfrm>
            <a:off x="50292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1" name="Rectangle 73"/>
          <p:cNvSpPr>
            <a:spLocks noChangeArrowheads="1"/>
          </p:cNvSpPr>
          <p:nvPr/>
        </p:nvSpPr>
        <p:spPr bwMode="auto">
          <a:xfrm>
            <a:off x="52578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2" name="Rectangle 74"/>
          <p:cNvSpPr>
            <a:spLocks noChangeArrowheads="1"/>
          </p:cNvSpPr>
          <p:nvPr/>
        </p:nvSpPr>
        <p:spPr bwMode="auto">
          <a:xfrm>
            <a:off x="54864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3" name="Rectangle 75"/>
          <p:cNvSpPr>
            <a:spLocks noChangeArrowheads="1"/>
          </p:cNvSpPr>
          <p:nvPr/>
        </p:nvSpPr>
        <p:spPr bwMode="auto">
          <a:xfrm>
            <a:off x="36576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4" name="Rectangle 76"/>
          <p:cNvSpPr>
            <a:spLocks noChangeArrowheads="1"/>
          </p:cNvSpPr>
          <p:nvPr/>
        </p:nvSpPr>
        <p:spPr bwMode="auto">
          <a:xfrm>
            <a:off x="38862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5" name="Rectangle 77"/>
          <p:cNvSpPr>
            <a:spLocks noChangeArrowheads="1"/>
          </p:cNvSpPr>
          <p:nvPr/>
        </p:nvSpPr>
        <p:spPr bwMode="auto">
          <a:xfrm>
            <a:off x="41148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6" name="Rectangle 78"/>
          <p:cNvSpPr>
            <a:spLocks noChangeArrowheads="1"/>
          </p:cNvSpPr>
          <p:nvPr/>
        </p:nvSpPr>
        <p:spPr bwMode="auto">
          <a:xfrm>
            <a:off x="43434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7" name="Rectangle 79"/>
          <p:cNvSpPr>
            <a:spLocks noChangeArrowheads="1"/>
          </p:cNvSpPr>
          <p:nvPr/>
        </p:nvSpPr>
        <p:spPr bwMode="auto">
          <a:xfrm>
            <a:off x="45720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8" name="Rectangle 80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9" name="Rectangle 81"/>
          <p:cNvSpPr>
            <a:spLocks noChangeArrowheads="1"/>
          </p:cNvSpPr>
          <p:nvPr/>
        </p:nvSpPr>
        <p:spPr bwMode="auto">
          <a:xfrm>
            <a:off x="50292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0" name="Rectangle 82"/>
          <p:cNvSpPr>
            <a:spLocks noChangeArrowheads="1"/>
          </p:cNvSpPr>
          <p:nvPr/>
        </p:nvSpPr>
        <p:spPr bwMode="auto">
          <a:xfrm>
            <a:off x="52578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1" name="Rectangle 83"/>
          <p:cNvSpPr>
            <a:spLocks noChangeArrowheads="1"/>
          </p:cNvSpPr>
          <p:nvPr/>
        </p:nvSpPr>
        <p:spPr bwMode="auto">
          <a:xfrm>
            <a:off x="54864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2" name="Rectangle 84"/>
          <p:cNvSpPr>
            <a:spLocks noChangeArrowheads="1"/>
          </p:cNvSpPr>
          <p:nvPr/>
        </p:nvSpPr>
        <p:spPr bwMode="auto">
          <a:xfrm>
            <a:off x="36576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3" name="Rectangle 85"/>
          <p:cNvSpPr>
            <a:spLocks noChangeArrowheads="1"/>
          </p:cNvSpPr>
          <p:nvPr/>
        </p:nvSpPr>
        <p:spPr bwMode="auto">
          <a:xfrm>
            <a:off x="38862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4" name="Rectangle 8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5" name="Rectangle 87"/>
          <p:cNvSpPr>
            <a:spLocks noChangeArrowheads="1"/>
          </p:cNvSpPr>
          <p:nvPr/>
        </p:nvSpPr>
        <p:spPr bwMode="auto">
          <a:xfrm>
            <a:off x="43434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6" name="Rectangle 88"/>
          <p:cNvSpPr>
            <a:spLocks noChangeArrowheads="1"/>
          </p:cNvSpPr>
          <p:nvPr/>
        </p:nvSpPr>
        <p:spPr bwMode="auto">
          <a:xfrm>
            <a:off x="45720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7" name="Rectangle 89"/>
          <p:cNvSpPr>
            <a:spLocks noChangeArrowheads="1"/>
          </p:cNvSpPr>
          <p:nvPr/>
        </p:nvSpPr>
        <p:spPr bwMode="auto">
          <a:xfrm>
            <a:off x="48006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8" name="Rectangle 90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9" name="Rectangle 91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0" name="Rectangle 92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1" name="Rectangle 93"/>
          <p:cNvSpPr>
            <a:spLocks noChangeArrowheads="1"/>
          </p:cNvSpPr>
          <p:nvPr/>
        </p:nvSpPr>
        <p:spPr bwMode="auto">
          <a:xfrm>
            <a:off x="36576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2" name="Rectangle 94"/>
          <p:cNvSpPr>
            <a:spLocks noChangeArrowheads="1"/>
          </p:cNvSpPr>
          <p:nvPr/>
        </p:nvSpPr>
        <p:spPr bwMode="auto">
          <a:xfrm>
            <a:off x="38862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3" name="Rectangle 95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4" name="Rectangle 96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5" name="Rectangle 97"/>
          <p:cNvSpPr>
            <a:spLocks noChangeArrowheads="1"/>
          </p:cNvSpPr>
          <p:nvPr/>
        </p:nvSpPr>
        <p:spPr bwMode="auto">
          <a:xfrm>
            <a:off x="45720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6" name="Rectangle 98"/>
          <p:cNvSpPr>
            <a:spLocks noChangeArrowheads="1"/>
          </p:cNvSpPr>
          <p:nvPr/>
        </p:nvSpPr>
        <p:spPr bwMode="auto">
          <a:xfrm>
            <a:off x="48006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7" name="Rectangle 99"/>
          <p:cNvSpPr>
            <a:spLocks noChangeArrowheads="1"/>
          </p:cNvSpPr>
          <p:nvPr/>
        </p:nvSpPr>
        <p:spPr bwMode="auto">
          <a:xfrm>
            <a:off x="50292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8" name="Rectangle 100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9" name="Rectangle 101"/>
          <p:cNvSpPr>
            <a:spLocks noChangeArrowheads="1"/>
          </p:cNvSpPr>
          <p:nvPr/>
        </p:nvSpPr>
        <p:spPr bwMode="auto">
          <a:xfrm>
            <a:off x="54864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0" name="Rectangle 102"/>
          <p:cNvSpPr>
            <a:spLocks noChangeArrowheads="1"/>
          </p:cNvSpPr>
          <p:nvPr/>
        </p:nvSpPr>
        <p:spPr bwMode="auto">
          <a:xfrm>
            <a:off x="36576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1" name="Rectangle 103"/>
          <p:cNvSpPr>
            <a:spLocks noChangeArrowheads="1"/>
          </p:cNvSpPr>
          <p:nvPr/>
        </p:nvSpPr>
        <p:spPr bwMode="auto">
          <a:xfrm>
            <a:off x="38862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2" name="Rectangle 10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3" name="Rectangle 10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4" name="Rectangle 106"/>
          <p:cNvSpPr>
            <a:spLocks noChangeArrowheads="1"/>
          </p:cNvSpPr>
          <p:nvPr/>
        </p:nvSpPr>
        <p:spPr bwMode="auto">
          <a:xfrm>
            <a:off x="45720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5" name="Rectangle 107"/>
          <p:cNvSpPr>
            <a:spLocks noChangeArrowheads="1"/>
          </p:cNvSpPr>
          <p:nvPr/>
        </p:nvSpPr>
        <p:spPr bwMode="auto">
          <a:xfrm>
            <a:off x="48006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6" name="Rectangle 108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7" name="Rectangle 109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8" name="Rectangle 110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9" name="Rectangle 111"/>
          <p:cNvSpPr>
            <a:spLocks noChangeArrowheads="1"/>
          </p:cNvSpPr>
          <p:nvPr/>
        </p:nvSpPr>
        <p:spPr bwMode="auto">
          <a:xfrm>
            <a:off x="9144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0" name="Rectangle 112"/>
          <p:cNvSpPr>
            <a:spLocks noChangeArrowheads="1"/>
          </p:cNvSpPr>
          <p:nvPr/>
        </p:nvSpPr>
        <p:spPr bwMode="auto">
          <a:xfrm>
            <a:off x="11430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1" name="Rectangle 113"/>
          <p:cNvSpPr>
            <a:spLocks noChangeArrowheads="1"/>
          </p:cNvSpPr>
          <p:nvPr/>
        </p:nvSpPr>
        <p:spPr bwMode="auto">
          <a:xfrm>
            <a:off x="13716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2" name="Rectangle 114"/>
          <p:cNvSpPr>
            <a:spLocks noChangeArrowheads="1"/>
          </p:cNvSpPr>
          <p:nvPr/>
        </p:nvSpPr>
        <p:spPr bwMode="auto">
          <a:xfrm>
            <a:off x="16002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3" name="Rectangle 115"/>
          <p:cNvSpPr>
            <a:spLocks noChangeArrowheads="1"/>
          </p:cNvSpPr>
          <p:nvPr/>
        </p:nvSpPr>
        <p:spPr bwMode="auto">
          <a:xfrm>
            <a:off x="18288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4" name="Rectangle 116"/>
          <p:cNvSpPr>
            <a:spLocks noChangeArrowheads="1"/>
          </p:cNvSpPr>
          <p:nvPr/>
        </p:nvSpPr>
        <p:spPr bwMode="auto">
          <a:xfrm>
            <a:off x="20574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5" name="Rectangle 117"/>
          <p:cNvSpPr>
            <a:spLocks noChangeArrowheads="1"/>
          </p:cNvSpPr>
          <p:nvPr/>
        </p:nvSpPr>
        <p:spPr bwMode="auto">
          <a:xfrm>
            <a:off x="22860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6" name="Rectangle 118"/>
          <p:cNvSpPr>
            <a:spLocks noChangeArrowheads="1"/>
          </p:cNvSpPr>
          <p:nvPr/>
        </p:nvSpPr>
        <p:spPr bwMode="auto">
          <a:xfrm>
            <a:off x="25146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7" name="Rectangle 119"/>
          <p:cNvSpPr>
            <a:spLocks noChangeArrowheads="1"/>
          </p:cNvSpPr>
          <p:nvPr/>
        </p:nvSpPr>
        <p:spPr bwMode="auto">
          <a:xfrm>
            <a:off x="27432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8" name="Rectangle 120"/>
          <p:cNvSpPr>
            <a:spLocks noChangeArrowheads="1"/>
          </p:cNvSpPr>
          <p:nvPr/>
        </p:nvSpPr>
        <p:spPr bwMode="auto">
          <a:xfrm>
            <a:off x="29718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89" name="Rectangle 121"/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0" name="Rectangle 122"/>
          <p:cNvSpPr>
            <a:spLocks noChangeArrowheads="1"/>
          </p:cNvSpPr>
          <p:nvPr/>
        </p:nvSpPr>
        <p:spPr bwMode="auto">
          <a:xfrm>
            <a:off x="34290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1" name="Rectangle 123"/>
          <p:cNvSpPr>
            <a:spLocks noChangeArrowheads="1"/>
          </p:cNvSpPr>
          <p:nvPr/>
        </p:nvSpPr>
        <p:spPr bwMode="auto">
          <a:xfrm>
            <a:off x="9144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2" name="Rectangle 124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3" name="Rectangle 125"/>
          <p:cNvSpPr>
            <a:spLocks noChangeArrowheads="1"/>
          </p:cNvSpPr>
          <p:nvPr/>
        </p:nvSpPr>
        <p:spPr bwMode="auto">
          <a:xfrm>
            <a:off x="13716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4" name="Rectangle 126"/>
          <p:cNvSpPr>
            <a:spLocks noChangeArrowheads="1"/>
          </p:cNvSpPr>
          <p:nvPr/>
        </p:nvSpPr>
        <p:spPr bwMode="auto">
          <a:xfrm>
            <a:off x="16002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5" name="Rectangle 127"/>
          <p:cNvSpPr>
            <a:spLocks noChangeArrowheads="1"/>
          </p:cNvSpPr>
          <p:nvPr/>
        </p:nvSpPr>
        <p:spPr bwMode="auto">
          <a:xfrm>
            <a:off x="18288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6" name="Rectangle 128"/>
          <p:cNvSpPr>
            <a:spLocks noChangeArrowheads="1"/>
          </p:cNvSpPr>
          <p:nvPr/>
        </p:nvSpPr>
        <p:spPr bwMode="auto">
          <a:xfrm>
            <a:off x="20574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7" name="Rectangle 129"/>
          <p:cNvSpPr>
            <a:spLocks noChangeArrowheads="1"/>
          </p:cNvSpPr>
          <p:nvPr/>
        </p:nvSpPr>
        <p:spPr bwMode="auto">
          <a:xfrm>
            <a:off x="22860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8" name="Rectangle 130"/>
          <p:cNvSpPr>
            <a:spLocks noChangeArrowheads="1"/>
          </p:cNvSpPr>
          <p:nvPr/>
        </p:nvSpPr>
        <p:spPr bwMode="auto">
          <a:xfrm>
            <a:off x="25146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99" name="Rectangle 131"/>
          <p:cNvSpPr>
            <a:spLocks noChangeArrowheads="1"/>
          </p:cNvSpPr>
          <p:nvPr/>
        </p:nvSpPr>
        <p:spPr bwMode="auto">
          <a:xfrm>
            <a:off x="27432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0" name="Rectangle 132"/>
          <p:cNvSpPr>
            <a:spLocks noChangeArrowheads="1"/>
          </p:cNvSpPr>
          <p:nvPr/>
        </p:nvSpPr>
        <p:spPr bwMode="auto">
          <a:xfrm>
            <a:off x="29718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1" name="Rectangle 133"/>
          <p:cNvSpPr>
            <a:spLocks noChangeArrowheads="1"/>
          </p:cNvSpPr>
          <p:nvPr/>
        </p:nvSpPr>
        <p:spPr bwMode="auto">
          <a:xfrm>
            <a:off x="32004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2" name="Rectangle 134"/>
          <p:cNvSpPr>
            <a:spLocks noChangeArrowheads="1"/>
          </p:cNvSpPr>
          <p:nvPr/>
        </p:nvSpPr>
        <p:spPr bwMode="auto">
          <a:xfrm>
            <a:off x="34290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3" name="Rectangle 135"/>
          <p:cNvSpPr>
            <a:spLocks noChangeArrowheads="1"/>
          </p:cNvSpPr>
          <p:nvPr/>
        </p:nvSpPr>
        <p:spPr bwMode="auto">
          <a:xfrm>
            <a:off x="9144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4" name="Rectangle 136"/>
          <p:cNvSpPr>
            <a:spLocks noChangeArrowheads="1"/>
          </p:cNvSpPr>
          <p:nvPr/>
        </p:nvSpPr>
        <p:spPr bwMode="auto">
          <a:xfrm>
            <a:off x="11430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5" name="Rectangle 137"/>
          <p:cNvSpPr>
            <a:spLocks noChangeArrowheads="1"/>
          </p:cNvSpPr>
          <p:nvPr/>
        </p:nvSpPr>
        <p:spPr bwMode="auto">
          <a:xfrm>
            <a:off x="13716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6" name="Rectangle 138"/>
          <p:cNvSpPr>
            <a:spLocks noChangeArrowheads="1"/>
          </p:cNvSpPr>
          <p:nvPr/>
        </p:nvSpPr>
        <p:spPr bwMode="auto">
          <a:xfrm>
            <a:off x="16002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7" name="Rectangle 139"/>
          <p:cNvSpPr>
            <a:spLocks noChangeArrowheads="1"/>
          </p:cNvSpPr>
          <p:nvPr/>
        </p:nvSpPr>
        <p:spPr bwMode="auto">
          <a:xfrm>
            <a:off x="18288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8" name="Rectangle 140"/>
          <p:cNvSpPr>
            <a:spLocks noChangeArrowheads="1"/>
          </p:cNvSpPr>
          <p:nvPr/>
        </p:nvSpPr>
        <p:spPr bwMode="auto">
          <a:xfrm>
            <a:off x="20574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09" name="Rectangle 141"/>
          <p:cNvSpPr>
            <a:spLocks noChangeArrowheads="1"/>
          </p:cNvSpPr>
          <p:nvPr/>
        </p:nvSpPr>
        <p:spPr bwMode="auto">
          <a:xfrm>
            <a:off x="22860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0" name="Rectangle 142"/>
          <p:cNvSpPr>
            <a:spLocks noChangeArrowheads="1"/>
          </p:cNvSpPr>
          <p:nvPr/>
        </p:nvSpPr>
        <p:spPr bwMode="auto">
          <a:xfrm>
            <a:off x="25146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1" name="Rectangle 143"/>
          <p:cNvSpPr>
            <a:spLocks noChangeArrowheads="1"/>
          </p:cNvSpPr>
          <p:nvPr/>
        </p:nvSpPr>
        <p:spPr bwMode="auto">
          <a:xfrm>
            <a:off x="27432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2" name="Rectangle 144"/>
          <p:cNvSpPr>
            <a:spLocks noChangeArrowheads="1"/>
          </p:cNvSpPr>
          <p:nvPr/>
        </p:nvSpPr>
        <p:spPr bwMode="auto">
          <a:xfrm>
            <a:off x="29718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3" name="Rectangle 145"/>
          <p:cNvSpPr>
            <a:spLocks noChangeArrowheads="1"/>
          </p:cNvSpPr>
          <p:nvPr/>
        </p:nvSpPr>
        <p:spPr bwMode="auto">
          <a:xfrm>
            <a:off x="32004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4" name="Rectangle 146"/>
          <p:cNvSpPr>
            <a:spLocks noChangeArrowheads="1"/>
          </p:cNvSpPr>
          <p:nvPr/>
        </p:nvSpPr>
        <p:spPr bwMode="auto">
          <a:xfrm>
            <a:off x="34290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5" name="Rectangle 147"/>
          <p:cNvSpPr>
            <a:spLocks noChangeArrowheads="1"/>
          </p:cNvSpPr>
          <p:nvPr/>
        </p:nvSpPr>
        <p:spPr bwMode="auto">
          <a:xfrm>
            <a:off x="9144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6" name="Rectangle 148"/>
          <p:cNvSpPr>
            <a:spLocks noChangeArrowheads="1"/>
          </p:cNvSpPr>
          <p:nvPr/>
        </p:nvSpPr>
        <p:spPr bwMode="auto">
          <a:xfrm>
            <a:off x="11430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7" name="Rectangle 149"/>
          <p:cNvSpPr>
            <a:spLocks noChangeArrowheads="1"/>
          </p:cNvSpPr>
          <p:nvPr/>
        </p:nvSpPr>
        <p:spPr bwMode="auto">
          <a:xfrm>
            <a:off x="13716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8" name="Rectangle 150"/>
          <p:cNvSpPr>
            <a:spLocks noChangeArrowheads="1"/>
          </p:cNvSpPr>
          <p:nvPr/>
        </p:nvSpPr>
        <p:spPr bwMode="auto">
          <a:xfrm>
            <a:off x="16002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9" name="Rectangle 151"/>
          <p:cNvSpPr>
            <a:spLocks noChangeArrowheads="1"/>
          </p:cNvSpPr>
          <p:nvPr/>
        </p:nvSpPr>
        <p:spPr bwMode="auto">
          <a:xfrm>
            <a:off x="18288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0" name="Rectangle 152"/>
          <p:cNvSpPr>
            <a:spLocks noChangeArrowheads="1"/>
          </p:cNvSpPr>
          <p:nvPr/>
        </p:nvSpPr>
        <p:spPr bwMode="auto">
          <a:xfrm>
            <a:off x="20574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1" name="Rectangle 153"/>
          <p:cNvSpPr>
            <a:spLocks noChangeArrowheads="1"/>
          </p:cNvSpPr>
          <p:nvPr/>
        </p:nvSpPr>
        <p:spPr bwMode="auto">
          <a:xfrm>
            <a:off x="22860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2" name="Rectangle 154"/>
          <p:cNvSpPr>
            <a:spLocks noChangeArrowheads="1"/>
          </p:cNvSpPr>
          <p:nvPr/>
        </p:nvSpPr>
        <p:spPr bwMode="auto">
          <a:xfrm>
            <a:off x="25146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3" name="Rectangle 155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4" name="Rectangle 156"/>
          <p:cNvSpPr>
            <a:spLocks noChangeArrowheads="1"/>
          </p:cNvSpPr>
          <p:nvPr/>
        </p:nvSpPr>
        <p:spPr bwMode="auto">
          <a:xfrm>
            <a:off x="29718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5" name="Rectangle 157"/>
          <p:cNvSpPr>
            <a:spLocks noChangeArrowheads="1"/>
          </p:cNvSpPr>
          <p:nvPr/>
        </p:nvSpPr>
        <p:spPr bwMode="auto">
          <a:xfrm>
            <a:off x="32004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6" name="Rectangle 158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7" name="Rectangle 159"/>
          <p:cNvSpPr>
            <a:spLocks noChangeArrowheads="1"/>
          </p:cNvSpPr>
          <p:nvPr/>
        </p:nvSpPr>
        <p:spPr bwMode="auto">
          <a:xfrm>
            <a:off x="9144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8" name="Rectangle 160"/>
          <p:cNvSpPr>
            <a:spLocks noChangeArrowheads="1"/>
          </p:cNvSpPr>
          <p:nvPr/>
        </p:nvSpPr>
        <p:spPr bwMode="auto">
          <a:xfrm>
            <a:off x="11430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9" name="Rectangle 161"/>
          <p:cNvSpPr>
            <a:spLocks noChangeArrowheads="1"/>
          </p:cNvSpPr>
          <p:nvPr/>
        </p:nvSpPr>
        <p:spPr bwMode="auto">
          <a:xfrm>
            <a:off x="13716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0" name="Rectangle 162"/>
          <p:cNvSpPr>
            <a:spLocks noChangeArrowheads="1"/>
          </p:cNvSpPr>
          <p:nvPr/>
        </p:nvSpPr>
        <p:spPr bwMode="auto">
          <a:xfrm>
            <a:off x="16002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1" name="Rectangle 163"/>
          <p:cNvSpPr>
            <a:spLocks noChangeArrowheads="1"/>
          </p:cNvSpPr>
          <p:nvPr/>
        </p:nvSpPr>
        <p:spPr bwMode="auto">
          <a:xfrm>
            <a:off x="18288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2" name="Rectangle 164"/>
          <p:cNvSpPr>
            <a:spLocks noChangeArrowheads="1"/>
          </p:cNvSpPr>
          <p:nvPr/>
        </p:nvSpPr>
        <p:spPr bwMode="auto">
          <a:xfrm>
            <a:off x="20574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3" name="Rectangle 165"/>
          <p:cNvSpPr>
            <a:spLocks noChangeArrowheads="1"/>
          </p:cNvSpPr>
          <p:nvPr/>
        </p:nvSpPr>
        <p:spPr bwMode="auto">
          <a:xfrm>
            <a:off x="22860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4" name="Rectangle 166"/>
          <p:cNvSpPr>
            <a:spLocks noChangeArrowheads="1"/>
          </p:cNvSpPr>
          <p:nvPr/>
        </p:nvSpPr>
        <p:spPr bwMode="auto">
          <a:xfrm>
            <a:off x="25146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5" name="Rectangle 167"/>
          <p:cNvSpPr>
            <a:spLocks noChangeArrowheads="1"/>
          </p:cNvSpPr>
          <p:nvPr/>
        </p:nvSpPr>
        <p:spPr bwMode="auto">
          <a:xfrm>
            <a:off x="27432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6" name="Rectangle 168"/>
          <p:cNvSpPr>
            <a:spLocks noChangeArrowheads="1"/>
          </p:cNvSpPr>
          <p:nvPr/>
        </p:nvSpPr>
        <p:spPr bwMode="auto">
          <a:xfrm>
            <a:off x="29718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8" name="Rectangle 170"/>
          <p:cNvSpPr>
            <a:spLocks noChangeArrowheads="1"/>
          </p:cNvSpPr>
          <p:nvPr/>
        </p:nvSpPr>
        <p:spPr bwMode="auto">
          <a:xfrm>
            <a:off x="34290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39" name="Rectangle 171"/>
          <p:cNvSpPr>
            <a:spLocks noChangeArrowheads="1"/>
          </p:cNvSpPr>
          <p:nvPr/>
        </p:nvSpPr>
        <p:spPr bwMode="auto">
          <a:xfrm>
            <a:off x="9144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0" name="Rectangle 172"/>
          <p:cNvSpPr>
            <a:spLocks noChangeArrowheads="1"/>
          </p:cNvSpPr>
          <p:nvPr/>
        </p:nvSpPr>
        <p:spPr bwMode="auto">
          <a:xfrm>
            <a:off x="11430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1" name="Rectangle 173"/>
          <p:cNvSpPr>
            <a:spLocks noChangeArrowheads="1"/>
          </p:cNvSpPr>
          <p:nvPr/>
        </p:nvSpPr>
        <p:spPr bwMode="auto">
          <a:xfrm>
            <a:off x="13716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2" name="Rectangle 174"/>
          <p:cNvSpPr>
            <a:spLocks noChangeArrowheads="1"/>
          </p:cNvSpPr>
          <p:nvPr/>
        </p:nvSpPr>
        <p:spPr bwMode="auto">
          <a:xfrm>
            <a:off x="16002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3" name="Rectangle 175"/>
          <p:cNvSpPr>
            <a:spLocks noChangeArrowheads="1"/>
          </p:cNvSpPr>
          <p:nvPr/>
        </p:nvSpPr>
        <p:spPr bwMode="auto">
          <a:xfrm>
            <a:off x="18288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4" name="Rectangle 176"/>
          <p:cNvSpPr>
            <a:spLocks noChangeArrowheads="1"/>
          </p:cNvSpPr>
          <p:nvPr/>
        </p:nvSpPr>
        <p:spPr bwMode="auto">
          <a:xfrm>
            <a:off x="20574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5" name="Rectangle 177"/>
          <p:cNvSpPr>
            <a:spLocks noChangeArrowheads="1"/>
          </p:cNvSpPr>
          <p:nvPr/>
        </p:nvSpPr>
        <p:spPr bwMode="auto">
          <a:xfrm>
            <a:off x="22860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6" name="Rectangle 178"/>
          <p:cNvSpPr>
            <a:spLocks noChangeArrowheads="1"/>
          </p:cNvSpPr>
          <p:nvPr/>
        </p:nvSpPr>
        <p:spPr bwMode="auto">
          <a:xfrm>
            <a:off x="25146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7" name="Rectangle 179"/>
          <p:cNvSpPr>
            <a:spLocks noChangeArrowheads="1"/>
          </p:cNvSpPr>
          <p:nvPr/>
        </p:nvSpPr>
        <p:spPr bwMode="auto">
          <a:xfrm>
            <a:off x="2743200" y="33528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8" name="Rectangle 180"/>
          <p:cNvSpPr>
            <a:spLocks noChangeArrowheads="1"/>
          </p:cNvSpPr>
          <p:nvPr/>
        </p:nvSpPr>
        <p:spPr bwMode="auto">
          <a:xfrm>
            <a:off x="2971800" y="33528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49" name="Rectangle 181"/>
          <p:cNvSpPr>
            <a:spLocks noChangeArrowheads="1"/>
          </p:cNvSpPr>
          <p:nvPr/>
        </p:nvSpPr>
        <p:spPr bwMode="auto">
          <a:xfrm>
            <a:off x="3200400" y="33528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0" name="Rectangle 182"/>
          <p:cNvSpPr>
            <a:spLocks noChangeArrowheads="1"/>
          </p:cNvSpPr>
          <p:nvPr/>
        </p:nvSpPr>
        <p:spPr bwMode="auto">
          <a:xfrm>
            <a:off x="3429000" y="33528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1" name="Rectangle 183"/>
          <p:cNvSpPr>
            <a:spLocks noChangeArrowheads="1"/>
          </p:cNvSpPr>
          <p:nvPr/>
        </p:nvSpPr>
        <p:spPr bwMode="auto">
          <a:xfrm>
            <a:off x="9144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2" name="Rectangle 184"/>
          <p:cNvSpPr>
            <a:spLocks noChangeArrowheads="1"/>
          </p:cNvSpPr>
          <p:nvPr/>
        </p:nvSpPr>
        <p:spPr bwMode="auto">
          <a:xfrm>
            <a:off x="11430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3" name="Rectangle 185"/>
          <p:cNvSpPr>
            <a:spLocks noChangeArrowheads="1"/>
          </p:cNvSpPr>
          <p:nvPr/>
        </p:nvSpPr>
        <p:spPr bwMode="auto">
          <a:xfrm>
            <a:off x="13716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4" name="Rectangle 186"/>
          <p:cNvSpPr>
            <a:spLocks noChangeArrowheads="1"/>
          </p:cNvSpPr>
          <p:nvPr/>
        </p:nvSpPr>
        <p:spPr bwMode="auto">
          <a:xfrm>
            <a:off x="1600200" y="35814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5" name="Rectangle 187"/>
          <p:cNvSpPr>
            <a:spLocks noChangeArrowheads="1"/>
          </p:cNvSpPr>
          <p:nvPr/>
        </p:nvSpPr>
        <p:spPr bwMode="auto">
          <a:xfrm>
            <a:off x="1828800" y="35814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6" name="Rectangle 188"/>
          <p:cNvSpPr>
            <a:spLocks noChangeArrowheads="1"/>
          </p:cNvSpPr>
          <p:nvPr/>
        </p:nvSpPr>
        <p:spPr bwMode="auto">
          <a:xfrm>
            <a:off x="2057400" y="35814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7" name="Rectangle 189"/>
          <p:cNvSpPr>
            <a:spLocks noChangeArrowheads="1"/>
          </p:cNvSpPr>
          <p:nvPr/>
        </p:nvSpPr>
        <p:spPr bwMode="auto">
          <a:xfrm>
            <a:off x="2286000" y="35814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8" name="Rectangle 190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59" name="Rectangle 191"/>
          <p:cNvSpPr>
            <a:spLocks noChangeArrowheads="1"/>
          </p:cNvSpPr>
          <p:nvPr/>
        </p:nvSpPr>
        <p:spPr bwMode="auto">
          <a:xfrm>
            <a:off x="2743200" y="35814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0" name="Rectangle 192"/>
          <p:cNvSpPr>
            <a:spLocks noChangeArrowheads="1"/>
          </p:cNvSpPr>
          <p:nvPr/>
        </p:nvSpPr>
        <p:spPr bwMode="auto">
          <a:xfrm>
            <a:off x="29718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1" name="Rectangle 193"/>
          <p:cNvSpPr>
            <a:spLocks noChangeArrowheads="1"/>
          </p:cNvSpPr>
          <p:nvPr/>
        </p:nvSpPr>
        <p:spPr bwMode="auto">
          <a:xfrm>
            <a:off x="32004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2" name="Rectangle 194"/>
          <p:cNvSpPr>
            <a:spLocks noChangeArrowheads="1"/>
          </p:cNvSpPr>
          <p:nvPr/>
        </p:nvSpPr>
        <p:spPr bwMode="auto">
          <a:xfrm>
            <a:off x="34290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3" name="Rectangle 195"/>
          <p:cNvSpPr>
            <a:spLocks noChangeArrowheads="1"/>
          </p:cNvSpPr>
          <p:nvPr/>
        </p:nvSpPr>
        <p:spPr bwMode="auto">
          <a:xfrm>
            <a:off x="914400" y="38100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4" name="Rectangle 196"/>
          <p:cNvSpPr>
            <a:spLocks noChangeArrowheads="1"/>
          </p:cNvSpPr>
          <p:nvPr/>
        </p:nvSpPr>
        <p:spPr bwMode="auto">
          <a:xfrm>
            <a:off x="1143000" y="38100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5" name="Rectangle 197"/>
          <p:cNvSpPr>
            <a:spLocks noChangeArrowheads="1"/>
          </p:cNvSpPr>
          <p:nvPr/>
        </p:nvSpPr>
        <p:spPr bwMode="auto">
          <a:xfrm>
            <a:off x="1371600" y="38100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6" name="Rectangle 198"/>
          <p:cNvSpPr>
            <a:spLocks noChangeArrowheads="1"/>
          </p:cNvSpPr>
          <p:nvPr/>
        </p:nvSpPr>
        <p:spPr bwMode="auto">
          <a:xfrm>
            <a:off x="1600200" y="38100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7" name="Rectangle 199"/>
          <p:cNvSpPr>
            <a:spLocks noChangeArrowheads="1"/>
          </p:cNvSpPr>
          <p:nvPr/>
        </p:nvSpPr>
        <p:spPr bwMode="auto">
          <a:xfrm>
            <a:off x="18288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8" name="Rectangle 200"/>
          <p:cNvSpPr>
            <a:spLocks noChangeArrowheads="1"/>
          </p:cNvSpPr>
          <p:nvPr/>
        </p:nvSpPr>
        <p:spPr bwMode="auto">
          <a:xfrm>
            <a:off x="20574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69" name="Rectangle 201"/>
          <p:cNvSpPr>
            <a:spLocks noChangeArrowheads="1"/>
          </p:cNvSpPr>
          <p:nvPr/>
        </p:nvSpPr>
        <p:spPr bwMode="auto">
          <a:xfrm>
            <a:off x="22860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0" name="Rectangle 202"/>
          <p:cNvSpPr>
            <a:spLocks noChangeArrowheads="1"/>
          </p:cNvSpPr>
          <p:nvPr/>
        </p:nvSpPr>
        <p:spPr bwMode="auto">
          <a:xfrm>
            <a:off x="25146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1" name="Rectangle 203"/>
          <p:cNvSpPr>
            <a:spLocks noChangeArrowheads="1"/>
          </p:cNvSpPr>
          <p:nvPr/>
        </p:nvSpPr>
        <p:spPr bwMode="auto">
          <a:xfrm>
            <a:off x="27432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2" name="Rectangle 204"/>
          <p:cNvSpPr>
            <a:spLocks noChangeArrowheads="1"/>
          </p:cNvSpPr>
          <p:nvPr/>
        </p:nvSpPr>
        <p:spPr bwMode="auto">
          <a:xfrm>
            <a:off x="29718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3" name="Rectangle 205"/>
          <p:cNvSpPr>
            <a:spLocks noChangeArrowheads="1"/>
          </p:cNvSpPr>
          <p:nvPr/>
        </p:nvSpPr>
        <p:spPr bwMode="auto">
          <a:xfrm>
            <a:off x="32004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4" name="Rectangle 206"/>
          <p:cNvSpPr>
            <a:spLocks noChangeArrowheads="1"/>
          </p:cNvSpPr>
          <p:nvPr/>
        </p:nvSpPr>
        <p:spPr bwMode="auto">
          <a:xfrm>
            <a:off x="3429000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5" name="Rectangle 207"/>
          <p:cNvSpPr>
            <a:spLocks noChangeArrowheads="1"/>
          </p:cNvSpPr>
          <p:nvPr/>
        </p:nvSpPr>
        <p:spPr bwMode="auto">
          <a:xfrm>
            <a:off x="9144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6" name="Rectangle 208"/>
          <p:cNvSpPr>
            <a:spLocks noChangeArrowheads="1"/>
          </p:cNvSpPr>
          <p:nvPr/>
        </p:nvSpPr>
        <p:spPr bwMode="auto">
          <a:xfrm>
            <a:off x="11430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7" name="Rectangle 209"/>
          <p:cNvSpPr>
            <a:spLocks noChangeArrowheads="1"/>
          </p:cNvSpPr>
          <p:nvPr/>
        </p:nvSpPr>
        <p:spPr bwMode="auto">
          <a:xfrm>
            <a:off x="13716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8" name="Rectangle 210"/>
          <p:cNvSpPr>
            <a:spLocks noChangeArrowheads="1"/>
          </p:cNvSpPr>
          <p:nvPr/>
        </p:nvSpPr>
        <p:spPr bwMode="auto">
          <a:xfrm>
            <a:off x="16002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9" name="Rectangle 211"/>
          <p:cNvSpPr>
            <a:spLocks noChangeArrowheads="1"/>
          </p:cNvSpPr>
          <p:nvPr/>
        </p:nvSpPr>
        <p:spPr bwMode="auto">
          <a:xfrm>
            <a:off x="18288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0" name="Rectangle 212"/>
          <p:cNvSpPr>
            <a:spLocks noChangeArrowheads="1"/>
          </p:cNvSpPr>
          <p:nvPr/>
        </p:nvSpPr>
        <p:spPr bwMode="auto">
          <a:xfrm>
            <a:off x="20574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1" name="Rectangle 213"/>
          <p:cNvSpPr>
            <a:spLocks noChangeArrowheads="1"/>
          </p:cNvSpPr>
          <p:nvPr/>
        </p:nvSpPr>
        <p:spPr bwMode="auto">
          <a:xfrm>
            <a:off x="22860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2" name="Rectangle 214"/>
          <p:cNvSpPr>
            <a:spLocks noChangeArrowheads="1"/>
          </p:cNvSpPr>
          <p:nvPr/>
        </p:nvSpPr>
        <p:spPr bwMode="auto">
          <a:xfrm>
            <a:off x="25146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3" name="Rectangle 215"/>
          <p:cNvSpPr>
            <a:spLocks noChangeArrowheads="1"/>
          </p:cNvSpPr>
          <p:nvPr/>
        </p:nvSpPr>
        <p:spPr bwMode="auto">
          <a:xfrm>
            <a:off x="27432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4" name="Rectangle 216"/>
          <p:cNvSpPr>
            <a:spLocks noChangeArrowheads="1"/>
          </p:cNvSpPr>
          <p:nvPr/>
        </p:nvSpPr>
        <p:spPr bwMode="auto">
          <a:xfrm>
            <a:off x="29718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5" name="Rectangle 217"/>
          <p:cNvSpPr>
            <a:spLocks noChangeArrowheads="1"/>
          </p:cNvSpPr>
          <p:nvPr/>
        </p:nvSpPr>
        <p:spPr bwMode="auto">
          <a:xfrm>
            <a:off x="32004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6" name="Rectangle 218"/>
          <p:cNvSpPr>
            <a:spLocks noChangeArrowheads="1"/>
          </p:cNvSpPr>
          <p:nvPr/>
        </p:nvSpPr>
        <p:spPr bwMode="auto">
          <a:xfrm>
            <a:off x="34290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7" name="Rectangle 219"/>
          <p:cNvSpPr>
            <a:spLocks noChangeArrowheads="1"/>
          </p:cNvSpPr>
          <p:nvPr/>
        </p:nvSpPr>
        <p:spPr bwMode="auto">
          <a:xfrm>
            <a:off x="9144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8" name="Rectangle 220"/>
          <p:cNvSpPr>
            <a:spLocks noChangeArrowheads="1"/>
          </p:cNvSpPr>
          <p:nvPr/>
        </p:nvSpPr>
        <p:spPr bwMode="auto">
          <a:xfrm>
            <a:off x="11430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89" name="Rectangle 221"/>
          <p:cNvSpPr>
            <a:spLocks noChangeArrowheads="1"/>
          </p:cNvSpPr>
          <p:nvPr/>
        </p:nvSpPr>
        <p:spPr bwMode="auto">
          <a:xfrm>
            <a:off x="13716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0" name="Rectangle 222"/>
          <p:cNvSpPr>
            <a:spLocks noChangeArrowheads="1"/>
          </p:cNvSpPr>
          <p:nvPr/>
        </p:nvSpPr>
        <p:spPr bwMode="auto">
          <a:xfrm>
            <a:off x="16002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1" name="Rectangle 223"/>
          <p:cNvSpPr>
            <a:spLocks noChangeArrowheads="1"/>
          </p:cNvSpPr>
          <p:nvPr/>
        </p:nvSpPr>
        <p:spPr bwMode="auto">
          <a:xfrm>
            <a:off x="18288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2" name="Rectangle 224"/>
          <p:cNvSpPr>
            <a:spLocks noChangeArrowheads="1"/>
          </p:cNvSpPr>
          <p:nvPr/>
        </p:nvSpPr>
        <p:spPr bwMode="auto">
          <a:xfrm>
            <a:off x="20574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3" name="Rectangle 225"/>
          <p:cNvSpPr>
            <a:spLocks noChangeArrowheads="1"/>
          </p:cNvSpPr>
          <p:nvPr/>
        </p:nvSpPr>
        <p:spPr bwMode="auto">
          <a:xfrm>
            <a:off x="22860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4" name="Rectangle 226"/>
          <p:cNvSpPr>
            <a:spLocks noChangeArrowheads="1"/>
          </p:cNvSpPr>
          <p:nvPr/>
        </p:nvSpPr>
        <p:spPr bwMode="auto">
          <a:xfrm>
            <a:off x="25146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5" name="Rectangle 227"/>
          <p:cNvSpPr>
            <a:spLocks noChangeArrowheads="1"/>
          </p:cNvSpPr>
          <p:nvPr/>
        </p:nvSpPr>
        <p:spPr bwMode="auto">
          <a:xfrm>
            <a:off x="27432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6" name="Rectangle 228"/>
          <p:cNvSpPr>
            <a:spLocks noChangeArrowheads="1"/>
          </p:cNvSpPr>
          <p:nvPr/>
        </p:nvSpPr>
        <p:spPr bwMode="auto">
          <a:xfrm>
            <a:off x="29718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7" name="Rectangle 229"/>
          <p:cNvSpPr>
            <a:spLocks noChangeArrowheads="1"/>
          </p:cNvSpPr>
          <p:nvPr/>
        </p:nvSpPr>
        <p:spPr bwMode="auto">
          <a:xfrm>
            <a:off x="32004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8" name="Rectangle 230"/>
          <p:cNvSpPr>
            <a:spLocks noChangeArrowheads="1"/>
          </p:cNvSpPr>
          <p:nvPr/>
        </p:nvSpPr>
        <p:spPr bwMode="auto">
          <a:xfrm>
            <a:off x="34290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99" name="Rectangle 231"/>
          <p:cNvSpPr>
            <a:spLocks noChangeArrowheads="1"/>
          </p:cNvSpPr>
          <p:nvPr/>
        </p:nvSpPr>
        <p:spPr bwMode="auto">
          <a:xfrm>
            <a:off x="9144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0" name="Rectangle 232"/>
          <p:cNvSpPr>
            <a:spLocks noChangeArrowheads="1"/>
          </p:cNvSpPr>
          <p:nvPr/>
        </p:nvSpPr>
        <p:spPr bwMode="auto">
          <a:xfrm>
            <a:off x="11430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1" name="Rectangle 233"/>
          <p:cNvSpPr>
            <a:spLocks noChangeArrowheads="1"/>
          </p:cNvSpPr>
          <p:nvPr/>
        </p:nvSpPr>
        <p:spPr bwMode="auto">
          <a:xfrm>
            <a:off x="13716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2" name="Rectangle 234"/>
          <p:cNvSpPr>
            <a:spLocks noChangeArrowheads="1"/>
          </p:cNvSpPr>
          <p:nvPr/>
        </p:nvSpPr>
        <p:spPr bwMode="auto">
          <a:xfrm>
            <a:off x="16002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3" name="Rectangle 235"/>
          <p:cNvSpPr>
            <a:spLocks noChangeArrowheads="1"/>
          </p:cNvSpPr>
          <p:nvPr/>
        </p:nvSpPr>
        <p:spPr bwMode="auto">
          <a:xfrm>
            <a:off x="18288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4" name="Rectangle 236"/>
          <p:cNvSpPr>
            <a:spLocks noChangeArrowheads="1"/>
          </p:cNvSpPr>
          <p:nvPr/>
        </p:nvSpPr>
        <p:spPr bwMode="auto">
          <a:xfrm>
            <a:off x="20574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5" name="Rectangle 237"/>
          <p:cNvSpPr>
            <a:spLocks noChangeArrowheads="1"/>
          </p:cNvSpPr>
          <p:nvPr/>
        </p:nvSpPr>
        <p:spPr bwMode="auto">
          <a:xfrm>
            <a:off x="22860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6" name="Rectangle 238"/>
          <p:cNvSpPr>
            <a:spLocks noChangeArrowheads="1"/>
          </p:cNvSpPr>
          <p:nvPr/>
        </p:nvSpPr>
        <p:spPr bwMode="auto">
          <a:xfrm>
            <a:off x="25146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7" name="Rectangle 239"/>
          <p:cNvSpPr>
            <a:spLocks noChangeArrowheads="1"/>
          </p:cNvSpPr>
          <p:nvPr/>
        </p:nvSpPr>
        <p:spPr bwMode="auto">
          <a:xfrm>
            <a:off x="27432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8" name="Rectangle 240"/>
          <p:cNvSpPr>
            <a:spLocks noChangeArrowheads="1"/>
          </p:cNvSpPr>
          <p:nvPr/>
        </p:nvSpPr>
        <p:spPr bwMode="auto">
          <a:xfrm>
            <a:off x="29718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09" name="Rectangle 241"/>
          <p:cNvSpPr>
            <a:spLocks noChangeArrowheads="1"/>
          </p:cNvSpPr>
          <p:nvPr/>
        </p:nvSpPr>
        <p:spPr bwMode="auto">
          <a:xfrm>
            <a:off x="32004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0" name="Rectangle 242"/>
          <p:cNvSpPr>
            <a:spLocks noChangeArrowheads="1"/>
          </p:cNvSpPr>
          <p:nvPr/>
        </p:nvSpPr>
        <p:spPr bwMode="auto">
          <a:xfrm>
            <a:off x="34290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1" name="Rectangle 243"/>
          <p:cNvSpPr>
            <a:spLocks noChangeArrowheads="1"/>
          </p:cNvSpPr>
          <p:nvPr/>
        </p:nvSpPr>
        <p:spPr bwMode="auto">
          <a:xfrm>
            <a:off x="9144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2" name="Rectangle 244"/>
          <p:cNvSpPr>
            <a:spLocks noChangeArrowheads="1"/>
          </p:cNvSpPr>
          <p:nvPr/>
        </p:nvSpPr>
        <p:spPr bwMode="auto">
          <a:xfrm>
            <a:off x="11430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3" name="Rectangle 245"/>
          <p:cNvSpPr>
            <a:spLocks noChangeArrowheads="1"/>
          </p:cNvSpPr>
          <p:nvPr/>
        </p:nvSpPr>
        <p:spPr bwMode="auto">
          <a:xfrm>
            <a:off x="13716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4" name="Rectangle 246"/>
          <p:cNvSpPr>
            <a:spLocks noChangeArrowheads="1"/>
          </p:cNvSpPr>
          <p:nvPr/>
        </p:nvSpPr>
        <p:spPr bwMode="auto">
          <a:xfrm>
            <a:off x="16002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5" name="Rectangle 247"/>
          <p:cNvSpPr>
            <a:spLocks noChangeArrowheads="1"/>
          </p:cNvSpPr>
          <p:nvPr/>
        </p:nvSpPr>
        <p:spPr bwMode="auto">
          <a:xfrm>
            <a:off x="18288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6" name="Rectangle 248"/>
          <p:cNvSpPr>
            <a:spLocks noChangeArrowheads="1"/>
          </p:cNvSpPr>
          <p:nvPr/>
        </p:nvSpPr>
        <p:spPr bwMode="auto">
          <a:xfrm>
            <a:off x="20574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7" name="Rectangle 249"/>
          <p:cNvSpPr>
            <a:spLocks noChangeArrowheads="1"/>
          </p:cNvSpPr>
          <p:nvPr/>
        </p:nvSpPr>
        <p:spPr bwMode="auto">
          <a:xfrm>
            <a:off x="22860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8" name="Rectangle 250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9" name="Rectangle 251"/>
          <p:cNvSpPr>
            <a:spLocks noChangeArrowheads="1"/>
          </p:cNvSpPr>
          <p:nvPr/>
        </p:nvSpPr>
        <p:spPr bwMode="auto">
          <a:xfrm>
            <a:off x="27432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0" name="Rectangle 252"/>
          <p:cNvSpPr>
            <a:spLocks noChangeArrowheads="1"/>
          </p:cNvSpPr>
          <p:nvPr/>
        </p:nvSpPr>
        <p:spPr bwMode="auto">
          <a:xfrm>
            <a:off x="29718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1" name="Rectangle 253"/>
          <p:cNvSpPr>
            <a:spLocks noChangeArrowheads="1"/>
          </p:cNvSpPr>
          <p:nvPr/>
        </p:nvSpPr>
        <p:spPr bwMode="auto">
          <a:xfrm>
            <a:off x="32004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2" name="Rectangle 254"/>
          <p:cNvSpPr>
            <a:spLocks noChangeArrowheads="1"/>
          </p:cNvSpPr>
          <p:nvPr/>
        </p:nvSpPr>
        <p:spPr bwMode="auto">
          <a:xfrm>
            <a:off x="34290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3" name="Rectangle 255"/>
          <p:cNvSpPr>
            <a:spLocks noChangeArrowheads="1"/>
          </p:cNvSpPr>
          <p:nvPr/>
        </p:nvSpPr>
        <p:spPr bwMode="auto">
          <a:xfrm>
            <a:off x="4572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4" name="Rectangle 256"/>
          <p:cNvSpPr>
            <a:spLocks noChangeArrowheads="1"/>
          </p:cNvSpPr>
          <p:nvPr/>
        </p:nvSpPr>
        <p:spPr bwMode="auto">
          <a:xfrm>
            <a:off x="685800" y="2209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5" name="Rectangle 257"/>
          <p:cNvSpPr>
            <a:spLocks noChangeArrowheads="1"/>
          </p:cNvSpPr>
          <p:nvPr/>
        </p:nvSpPr>
        <p:spPr bwMode="auto">
          <a:xfrm>
            <a:off x="4572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6" name="Rectangle 258"/>
          <p:cNvSpPr>
            <a:spLocks noChangeArrowheads="1"/>
          </p:cNvSpPr>
          <p:nvPr/>
        </p:nvSpPr>
        <p:spPr bwMode="auto">
          <a:xfrm>
            <a:off x="685800" y="2438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7" name="Rectangle 259"/>
          <p:cNvSpPr>
            <a:spLocks noChangeArrowheads="1"/>
          </p:cNvSpPr>
          <p:nvPr/>
        </p:nvSpPr>
        <p:spPr bwMode="auto">
          <a:xfrm>
            <a:off x="4572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8" name="Rectangle 260"/>
          <p:cNvSpPr>
            <a:spLocks noChangeArrowheads="1"/>
          </p:cNvSpPr>
          <p:nvPr/>
        </p:nvSpPr>
        <p:spPr bwMode="auto">
          <a:xfrm>
            <a:off x="685800" y="2667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29" name="Rectangle 261"/>
          <p:cNvSpPr>
            <a:spLocks noChangeArrowheads="1"/>
          </p:cNvSpPr>
          <p:nvPr/>
        </p:nvSpPr>
        <p:spPr bwMode="auto">
          <a:xfrm>
            <a:off x="4572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0" name="Rectangle 262"/>
          <p:cNvSpPr>
            <a:spLocks noChangeArrowheads="1"/>
          </p:cNvSpPr>
          <p:nvPr/>
        </p:nvSpPr>
        <p:spPr bwMode="auto">
          <a:xfrm>
            <a:off x="685800" y="2895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1" name="Rectangle 263"/>
          <p:cNvSpPr>
            <a:spLocks noChangeArrowheads="1"/>
          </p:cNvSpPr>
          <p:nvPr/>
        </p:nvSpPr>
        <p:spPr bwMode="auto">
          <a:xfrm>
            <a:off x="4572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2" name="Rectangle 264"/>
          <p:cNvSpPr>
            <a:spLocks noChangeArrowheads="1"/>
          </p:cNvSpPr>
          <p:nvPr/>
        </p:nvSpPr>
        <p:spPr bwMode="auto">
          <a:xfrm>
            <a:off x="685800" y="3124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3" name="Rectangle 265"/>
          <p:cNvSpPr>
            <a:spLocks noChangeArrowheads="1"/>
          </p:cNvSpPr>
          <p:nvPr/>
        </p:nvSpPr>
        <p:spPr bwMode="auto">
          <a:xfrm>
            <a:off x="4572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4" name="Rectangle 266"/>
          <p:cNvSpPr>
            <a:spLocks noChangeArrowheads="1"/>
          </p:cNvSpPr>
          <p:nvPr/>
        </p:nvSpPr>
        <p:spPr bwMode="auto">
          <a:xfrm>
            <a:off x="685800" y="3352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5" name="Rectangle 267"/>
          <p:cNvSpPr>
            <a:spLocks noChangeArrowheads="1"/>
          </p:cNvSpPr>
          <p:nvPr/>
        </p:nvSpPr>
        <p:spPr bwMode="auto">
          <a:xfrm>
            <a:off x="4572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6" name="Rectangle 268"/>
          <p:cNvSpPr>
            <a:spLocks noChangeArrowheads="1"/>
          </p:cNvSpPr>
          <p:nvPr/>
        </p:nvSpPr>
        <p:spPr bwMode="auto">
          <a:xfrm>
            <a:off x="685800" y="3581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7" name="Rectangle 269"/>
          <p:cNvSpPr>
            <a:spLocks noChangeArrowheads="1"/>
          </p:cNvSpPr>
          <p:nvPr/>
        </p:nvSpPr>
        <p:spPr bwMode="auto">
          <a:xfrm>
            <a:off x="457200" y="38100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8" name="Rectangle 270"/>
          <p:cNvSpPr>
            <a:spLocks noChangeArrowheads="1"/>
          </p:cNvSpPr>
          <p:nvPr/>
        </p:nvSpPr>
        <p:spPr bwMode="auto">
          <a:xfrm>
            <a:off x="685800" y="38100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39" name="Rectangle 271"/>
          <p:cNvSpPr>
            <a:spLocks noChangeArrowheads="1"/>
          </p:cNvSpPr>
          <p:nvPr/>
        </p:nvSpPr>
        <p:spPr bwMode="auto">
          <a:xfrm>
            <a:off x="4572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0" name="Rectangle 272"/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1" name="Rectangle 273"/>
          <p:cNvSpPr>
            <a:spLocks noChangeArrowheads="1"/>
          </p:cNvSpPr>
          <p:nvPr/>
        </p:nvSpPr>
        <p:spPr bwMode="auto">
          <a:xfrm>
            <a:off x="4572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2" name="Rectangle 274"/>
          <p:cNvSpPr>
            <a:spLocks noChangeArrowheads="1"/>
          </p:cNvSpPr>
          <p:nvPr/>
        </p:nvSpPr>
        <p:spPr bwMode="auto">
          <a:xfrm>
            <a:off x="685800" y="4267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3" name="Rectangle 275"/>
          <p:cNvSpPr>
            <a:spLocks noChangeArrowheads="1"/>
          </p:cNvSpPr>
          <p:nvPr/>
        </p:nvSpPr>
        <p:spPr bwMode="auto">
          <a:xfrm>
            <a:off x="4572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4" name="Rectangle 276"/>
          <p:cNvSpPr>
            <a:spLocks noChangeArrowheads="1"/>
          </p:cNvSpPr>
          <p:nvPr/>
        </p:nvSpPr>
        <p:spPr bwMode="auto">
          <a:xfrm>
            <a:off x="685800" y="44958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5" name="Rectangle 277"/>
          <p:cNvSpPr>
            <a:spLocks noChangeArrowheads="1"/>
          </p:cNvSpPr>
          <p:nvPr/>
        </p:nvSpPr>
        <p:spPr bwMode="auto">
          <a:xfrm>
            <a:off x="4572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6" name="Rectangle 278"/>
          <p:cNvSpPr>
            <a:spLocks noChangeArrowheads="1"/>
          </p:cNvSpPr>
          <p:nvPr/>
        </p:nvSpPr>
        <p:spPr bwMode="auto">
          <a:xfrm>
            <a:off x="685800" y="47244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7" name="Rectangle 279"/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38862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49" name="Rectangle 281"/>
          <p:cNvSpPr>
            <a:spLocks noChangeArrowheads="1"/>
          </p:cNvSpPr>
          <p:nvPr/>
        </p:nvSpPr>
        <p:spPr bwMode="auto">
          <a:xfrm>
            <a:off x="41148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0" name="Rectangle 282"/>
          <p:cNvSpPr>
            <a:spLocks noChangeArrowheads="1"/>
          </p:cNvSpPr>
          <p:nvPr/>
        </p:nvSpPr>
        <p:spPr bwMode="auto">
          <a:xfrm>
            <a:off x="43434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1" name="Rectangle 283"/>
          <p:cNvSpPr>
            <a:spLocks noChangeArrowheads="1"/>
          </p:cNvSpPr>
          <p:nvPr/>
        </p:nvSpPr>
        <p:spPr bwMode="auto">
          <a:xfrm>
            <a:off x="45720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2" name="Rectangle 284"/>
          <p:cNvSpPr>
            <a:spLocks noChangeArrowheads="1"/>
          </p:cNvSpPr>
          <p:nvPr/>
        </p:nvSpPr>
        <p:spPr bwMode="auto">
          <a:xfrm>
            <a:off x="48006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3" name="Rectangle 285"/>
          <p:cNvSpPr>
            <a:spLocks noChangeArrowheads="1"/>
          </p:cNvSpPr>
          <p:nvPr/>
        </p:nvSpPr>
        <p:spPr bwMode="auto">
          <a:xfrm>
            <a:off x="50292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4" name="Rectangle 286"/>
          <p:cNvSpPr>
            <a:spLocks noChangeArrowheads="1"/>
          </p:cNvSpPr>
          <p:nvPr/>
        </p:nvSpPr>
        <p:spPr bwMode="auto">
          <a:xfrm>
            <a:off x="52578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5" name="Rectangle 287"/>
          <p:cNvSpPr>
            <a:spLocks noChangeArrowheads="1"/>
          </p:cNvSpPr>
          <p:nvPr/>
        </p:nvSpPr>
        <p:spPr bwMode="auto">
          <a:xfrm>
            <a:off x="54864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6" name="Rectangle 288"/>
          <p:cNvSpPr>
            <a:spLocks noChangeArrowheads="1"/>
          </p:cNvSpPr>
          <p:nvPr/>
        </p:nvSpPr>
        <p:spPr bwMode="auto">
          <a:xfrm>
            <a:off x="36576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7" name="Rectangle 289"/>
          <p:cNvSpPr>
            <a:spLocks noChangeArrowheads="1"/>
          </p:cNvSpPr>
          <p:nvPr/>
        </p:nvSpPr>
        <p:spPr bwMode="auto">
          <a:xfrm>
            <a:off x="38862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8" name="Rectangle 290"/>
          <p:cNvSpPr>
            <a:spLocks noChangeArrowheads="1"/>
          </p:cNvSpPr>
          <p:nvPr/>
        </p:nvSpPr>
        <p:spPr bwMode="auto">
          <a:xfrm>
            <a:off x="41148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59" name="Rectangle 291"/>
          <p:cNvSpPr>
            <a:spLocks noChangeArrowheads="1"/>
          </p:cNvSpPr>
          <p:nvPr/>
        </p:nvSpPr>
        <p:spPr bwMode="auto">
          <a:xfrm>
            <a:off x="43434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0" name="Rectangle 292"/>
          <p:cNvSpPr>
            <a:spLocks noChangeArrowheads="1"/>
          </p:cNvSpPr>
          <p:nvPr/>
        </p:nvSpPr>
        <p:spPr bwMode="auto">
          <a:xfrm>
            <a:off x="45720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1" name="Rectangle 293"/>
          <p:cNvSpPr>
            <a:spLocks noChangeArrowheads="1"/>
          </p:cNvSpPr>
          <p:nvPr/>
        </p:nvSpPr>
        <p:spPr bwMode="auto">
          <a:xfrm>
            <a:off x="48006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2" name="Rectangle 294"/>
          <p:cNvSpPr>
            <a:spLocks noChangeArrowheads="1"/>
          </p:cNvSpPr>
          <p:nvPr/>
        </p:nvSpPr>
        <p:spPr bwMode="auto">
          <a:xfrm>
            <a:off x="50292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3" name="Rectangle 295"/>
          <p:cNvSpPr>
            <a:spLocks noChangeArrowheads="1"/>
          </p:cNvSpPr>
          <p:nvPr/>
        </p:nvSpPr>
        <p:spPr bwMode="auto">
          <a:xfrm>
            <a:off x="52578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4" name="Rectangle 296"/>
          <p:cNvSpPr>
            <a:spLocks noChangeArrowheads="1"/>
          </p:cNvSpPr>
          <p:nvPr/>
        </p:nvSpPr>
        <p:spPr bwMode="auto">
          <a:xfrm>
            <a:off x="54864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5" name="Rectangle 297"/>
          <p:cNvSpPr>
            <a:spLocks noChangeArrowheads="1"/>
          </p:cNvSpPr>
          <p:nvPr/>
        </p:nvSpPr>
        <p:spPr bwMode="auto">
          <a:xfrm>
            <a:off x="9144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6" name="Rectangle 298"/>
          <p:cNvSpPr>
            <a:spLocks noChangeArrowheads="1"/>
          </p:cNvSpPr>
          <p:nvPr/>
        </p:nvSpPr>
        <p:spPr bwMode="auto">
          <a:xfrm>
            <a:off x="11430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7" name="Rectangle 299"/>
          <p:cNvSpPr>
            <a:spLocks noChangeArrowheads="1"/>
          </p:cNvSpPr>
          <p:nvPr/>
        </p:nvSpPr>
        <p:spPr bwMode="auto">
          <a:xfrm>
            <a:off x="13716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8" name="Rectangle 300"/>
          <p:cNvSpPr>
            <a:spLocks noChangeArrowheads="1"/>
          </p:cNvSpPr>
          <p:nvPr/>
        </p:nvSpPr>
        <p:spPr bwMode="auto">
          <a:xfrm>
            <a:off x="16002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69" name="Rectangle 301"/>
          <p:cNvSpPr>
            <a:spLocks noChangeArrowheads="1"/>
          </p:cNvSpPr>
          <p:nvPr/>
        </p:nvSpPr>
        <p:spPr bwMode="auto">
          <a:xfrm>
            <a:off x="18288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0" name="Rectangle 302"/>
          <p:cNvSpPr>
            <a:spLocks noChangeArrowheads="1"/>
          </p:cNvSpPr>
          <p:nvPr/>
        </p:nvSpPr>
        <p:spPr bwMode="auto">
          <a:xfrm>
            <a:off x="20574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1" name="Rectangle 303"/>
          <p:cNvSpPr>
            <a:spLocks noChangeArrowheads="1"/>
          </p:cNvSpPr>
          <p:nvPr/>
        </p:nvSpPr>
        <p:spPr bwMode="auto">
          <a:xfrm>
            <a:off x="22860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2" name="Rectangle 304"/>
          <p:cNvSpPr>
            <a:spLocks noChangeArrowheads="1"/>
          </p:cNvSpPr>
          <p:nvPr/>
        </p:nvSpPr>
        <p:spPr bwMode="auto">
          <a:xfrm>
            <a:off x="25146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3" name="Rectangle 305"/>
          <p:cNvSpPr>
            <a:spLocks noChangeArrowheads="1"/>
          </p:cNvSpPr>
          <p:nvPr/>
        </p:nvSpPr>
        <p:spPr bwMode="auto">
          <a:xfrm>
            <a:off x="27432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4" name="Rectangle 306"/>
          <p:cNvSpPr>
            <a:spLocks noChangeArrowheads="1"/>
          </p:cNvSpPr>
          <p:nvPr/>
        </p:nvSpPr>
        <p:spPr bwMode="auto">
          <a:xfrm>
            <a:off x="29718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5" name="Rectangle 307"/>
          <p:cNvSpPr>
            <a:spLocks noChangeArrowheads="1"/>
          </p:cNvSpPr>
          <p:nvPr/>
        </p:nvSpPr>
        <p:spPr bwMode="auto">
          <a:xfrm>
            <a:off x="32004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6" name="Rectangle 308"/>
          <p:cNvSpPr>
            <a:spLocks noChangeArrowheads="1"/>
          </p:cNvSpPr>
          <p:nvPr/>
        </p:nvSpPr>
        <p:spPr bwMode="auto">
          <a:xfrm>
            <a:off x="34290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7" name="Rectangle 309"/>
          <p:cNvSpPr>
            <a:spLocks noChangeArrowheads="1"/>
          </p:cNvSpPr>
          <p:nvPr/>
        </p:nvSpPr>
        <p:spPr bwMode="auto">
          <a:xfrm>
            <a:off x="9144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8" name="Rectangle 310"/>
          <p:cNvSpPr>
            <a:spLocks noChangeArrowheads="1"/>
          </p:cNvSpPr>
          <p:nvPr/>
        </p:nvSpPr>
        <p:spPr bwMode="auto">
          <a:xfrm>
            <a:off x="11430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79" name="Rectangle 311"/>
          <p:cNvSpPr>
            <a:spLocks noChangeArrowheads="1"/>
          </p:cNvSpPr>
          <p:nvPr/>
        </p:nvSpPr>
        <p:spPr bwMode="auto">
          <a:xfrm>
            <a:off x="13716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0" name="Rectangle 312"/>
          <p:cNvSpPr>
            <a:spLocks noChangeArrowheads="1"/>
          </p:cNvSpPr>
          <p:nvPr/>
        </p:nvSpPr>
        <p:spPr bwMode="auto">
          <a:xfrm>
            <a:off x="16002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1" name="Rectangle 313"/>
          <p:cNvSpPr>
            <a:spLocks noChangeArrowheads="1"/>
          </p:cNvSpPr>
          <p:nvPr/>
        </p:nvSpPr>
        <p:spPr bwMode="auto">
          <a:xfrm>
            <a:off x="18288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2" name="Rectangle 314"/>
          <p:cNvSpPr>
            <a:spLocks noChangeArrowheads="1"/>
          </p:cNvSpPr>
          <p:nvPr/>
        </p:nvSpPr>
        <p:spPr bwMode="auto">
          <a:xfrm>
            <a:off x="20574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3" name="Rectangle 315"/>
          <p:cNvSpPr>
            <a:spLocks noChangeArrowheads="1"/>
          </p:cNvSpPr>
          <p:nvPr/>
        </p:nvSpPr>
        <p:spPr bwMode="auto">
          <a:xfrm>
            <a:off x="22860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4" name="Rectangle 316"/>
          <p:cNvSpPr>
            <a:spLocks noChangeArrowheads="1"/>
          </p:cNvSpPr>
          <p:nvPr/>
        </p:nvSpPr>
        <p:spPr bwMode="auto">
          <a:xfrm>
            <a:off x="25146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5" name="Rectangle 317"/>
          <p:cNvSpPr>
            <a:spLocks noChangeArrowheads="1"/>
          </p:cNvSpPr>
          <p:nvPr/>
        </p:nvSpPr>
        <p:spPr bwMode="auto">
          <a:xfrm>
            <a:off x="27432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6" name="Rectangle 318"/>
          <p:cNvSpPr>
            <a:spLocks noChangeArrowheads="1"/>
          </p:cNvSpPr>
          <p:nvPr/>
        </p:nvSpPr>
        <p:spPr bwMode="auto">
          <a:xfrm>
            <a:off x="29718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7" name="Rectangle 319"/>
          <p:cNvSpPr>
            <a:spLocks noChangeArrowheads="1"/>
          </p:cNvSpPr>
          <p:nvPr/>
        </p:nvSpPr>
        <p:spPr bwMode="auto">
          <a:xfrm>
            <a:off x="32004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8" name="Rectangle 320"/>
          <p:cNvSpPr>
            <a:spLocks noChangeArrowheads="1"/>
          </p:cNvSpPr>
          <p:nvPr/>
        </p:nvSpPr>
        <p:spPr bwMode="auto">
          <a:xfrm>
            <a:off x="34290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9" name="Rectangle 321"/>
          <p:cNvSpPr>
            <a:spLocks noChangeArrowheads="1"/>
          </p:cNvSpPr>
          <p:nvPr/>
        </p:nvSpPr>
        <p:spPr bwMode="auto">
          <a:xfrm>
            <a:off x="4572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0" name="Rectangle 322"/>
          <p:cNvSpPr>
            <a:spLocks noChangeArrowheads="1"/>
          </p:cNvSpPr>
          <p:nvPr/>
        </p:nvSpPr>
        <p:spPr bwMode="auto">
          <a:xfrm>
            <a:off x="685800" y="4953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1" name="Rectangle 323"/>
          <p:cNvSpPr>
            <a:spLocks noChangeArrowheads="1"/>
          </p:cNvSpPr>
          <p:nvPr/>
        </p:nvSpPr>
        <p:spPr bwMode="auto">
          <a:xfrm>
            <a:off x="4572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2" name="Rectangle 324"/>
          <p:cNvSpPr>
            <a:spLocks noChangeArrowheads="1"/>
          </p:cNvSpPr>
          <p:nvPr/>
        </p:nvSpPr>
        <p:spPr bwMode="auto">
          <a:xfrm>
            <a:off x="685800" y="5181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3" name="Rectangle 325"/>
          <p:cNvSpPr>
            <a:spLocks noChangeArrowheads="1"/>
          </p:cNvSpPr>
          <p:nvPr/>
        </p:nvSpPr>
        <p:spPr bwMode="auto">
          <a:xfrm>
            <a:off x="36576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4" name="Rectangle 326"/>
          <p:cNvSpPr>
            <a:spLocks noChangeArrowheads="1"/>
          </p:cNvSpPr>
          <p:nvPr/>
        </p:nvSpPr>
        <p:spPr bwMode="auto">
          <a:xfrm>
            <a:off x="38862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5" name="Rectangle 327"/>
          <p:cNvSpPr>
            <a:spLocks noChangeArrowheads="1"/>
          </p:cNvSpPr>
          <p:nvPr/>
        </p:nvSpPr>
        <p:spPr bwMode="auto">
          <a:xfrm>
            <a:off x="41148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6" name="Rectangle 328"/>
          <p:cNvSpPr>
            <a:spLocks noChangeArrowheads="1"/>
          </p:cNvSpPr>
          <p:nvPr/>
        </p:nvSpPr>
        <p:spPr bwMode="auto">
          <a:xfrm>
            <a:off x="43434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7" name="Rectangle 329"/>
          <p:cNvSpPr>
            <a:spLocks noChangeArrowheads="1"/>
          </p:cNvSpPr>
          <p:nvPr/>
        </p:nvSpPr>
        <p:spPr bwMode="auto">
          <a:xfrm>
            <a:off x="45720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8" name="Rectangle 330"/>
          <p:cNvSpPr>
            <a:spLocks noChangeArrowheads="1"/>
          </p:cNvSpPr>
          <p:nvPr/>
        </p:nvSpPr>
        <p:spPr bwMode="auto">
          <a:xfrm>
            <a:off x="48006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99" name="Rectangle 331"/>
          <p:cNvSpPr>
            <a:spLocks noChangeArrowheads="1"/>
          </p:cNvSpPr>
          <p:nvPr/>
        </p:nvSpPr>
        <p:spPr bwMode="auto">
          <a:xfrm>
            <a:off x="50292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0" name="Rectangle 332"/>
          <p:cNvSpPr>
            <a:spLocks noChangeArrowheads="1"/>
          </p:cNvSpPr>
          <p:nvPr/>
        </p:nvSpPr>
        <p:spPr bwMode="auto">
          <a:xfrm>
            <a:off x="52578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1" name="Rectangle 333"/>
          <p:cNvSpPr>
            <a:spLocks noChangeArrowheads="1"/>
          </p:cNvSpPr>
          <p:nvPr/>
        </p:nvSpPr>
        <p:spPr bwMode="auto">
          <a:xfrm>
            <a:off x="54864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2" name="Rectangle 334"/>
          <p:cNvSpPr>
            <a:spLocks noChangeArrowheads="1"/>
          </p:cNvSpPr>
          <p:nvPr/>
        </p:nvSpPr>
        <p:spPr bwMode="auto">
          <a:xfrm>
            <a:off x="9144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3" name="Rectangle 335"/>
          <p:cNvSpPr>
            <a:spLocks noChangeArrowheads="1"/>
          </p:cNvSpPr>
          <p:nvPr/>
        </p:nvSpPr>
        <p:spPr bwMode="auto">
          <a:xfrm>
            <a:off x="11430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4" name="Rectangle 336"/>
          <p:cNvSpPr>
            <a:spLocks noChangeArrowheads="1"/>
          </p:cNvSpPr>
          <p:nvPr/>
        </p:nvSpPr>
        <p:spPr bwMode="auto">
          <a:xfrm>
            <a:off x="13716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5" name="Rectangle 337"/>
          <p:cNvSpPr>
            <a:spLocks noChangeArrowheads="1"/>
          </p:cNvSpPr>
          <p:nvPr/>
        </p:nvSpPr>
        <p:spPr bwMode="auto">
          <a:xfrm>
            <a:off x="16002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6" name="Rectangle 338"/>
          <p:cNvSpPr>
            <a:spLocks noChangeArrowheads="1"/>
          </p:cNvSpPr>
          <p:nvPr/>
        </p:nvSpPr>
        <p:spPr bwMode="auto">
          <a:xfrm>
            <a:off x="18288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7" name="Rectangle 339"/>
          <p:cNvSpPr>
            <a:spLocks noChangeArrowheads="1"/>
          </p:cNvSpPr>
          <p:nvPr/>
        </p:nvSpPr>
        <p:spPr bwMode="auto">
          <a:xfrm>
            <a:off x="20574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8" name="Rectangle 340"/>
          <p:cNvSpPr>
            <a:spLocks noChangeArrowheads="1"/>
          </p:cNvSpPr>
          <p:nvPr/>
        </p:nvSpPr>
        <p:spPr bwMode="auto">
          <a:xfrm>
            <a:off x="22860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09" name="Rectangle 341"/>
          <p:cNvSpPr>
            <a:spLocks noChangeArrowheads="1"/>
          </p:cNvSpPr>
          <p:nvPr/>
        </p:nvSpPr>
        <p:spPr bwMode="auto">
          <a:xfrm>
            <a:off x="25146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0" name="Rectangle 342"/>
          <p:cNvSpPr>
            <a:spLocks noChangeArrowheads="1"/>
          </p:cNvSpPr>
          <p:nvPr/>
        </p:nvSpPr>
        <p:spPr bwMode="auto">
          <a:xfrm>
            <a:off x="27432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1" name="Rectangle 343"/>
          <p:cNvSpPr>
            <a:spLocks noChangeArrowheads="1"/>
          </p:cNvSpPr>
          <p:nvPr/>
        </p:nvSpPr>
        <p:spPr bwMode="auto">
          <a:xfrm>
            <a:off x="29718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2" name="Rectangle 344"/>
          <p:cNvSpPr>
            <a:spLocks noChangeArrowheads="1"/>
          </p:cNvSpPr>
          <p:nvPr/>
        </p:nvSpPr>
        <p:spPr bwMode="auto">
          <a:xfrm>
            <a:off x="32004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3" name="Rectangle 345"/>
          <p:cNvSpPr>
            <a:spLocks noChangeArrowheads="1"/>
          </p:cNvSpPr>
          <p:nvPr/>
        </p:nvSpPr>
        <p:spPr bwMode="auto">
          <a:xfrm>
            <a:off x="34290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4" name="Rectangle 346"/>
          <p:cNvSpPr>
            <a:spLocks noChangeArrowheads="1"/>
          </p:cNvSpPr>
          <p:nvPr/>
        </p:nvSpPr>
        <p:spPr bwMode="auto">
          <a:xfrm>
            <a:off x="4572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5" name="Rectangle 347"/>
          <p:cNvSpPr>
            <a:spLocks noChangeArrowheads="1"/>
          </p:cNvSpPr>
          <p:nvPr/>
        </p:nvSpPr>
        <p:spPr bwMode="auto">
          <a:xfrm>
            <a:off x="685800" y="5410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6" name="Line 348"/>
          <p:cNvSpPr>
            <a:spLocks noChangeShapeType="1"/>
          </p:cNvSpPr>
          <p:nvPr/>
        </p:nvSpPr>
        <p:spPr bwMode="auto">
          <a:xfrm flipV="1">
            <a:off x="457200" y="3276600"/>
            <a:ext cx="4114800" cy="762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17" name="Line 349"/>
          <p:cNvSpPr>
            <a:spLocks noChangeShapeType="1"/>
          </p:cNvSpPr>
          <p:nvPr/>
        </p:nvSpPr>
        <p:spPr bwMode="auto">
          <a:xfrm>
            <a:off x="7239000" y="2590800"/>
            <a:ext cx="0" cy="2895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18" name="Rectangle 350"/>
          <p:cNvSpPr>
            <a:spLocks noChangeArrowheads="1"/>
          </p:cNvSpPr>
          <p:nvPr/>
        </p:nvSpPr>
        <p:spPr bwMode="auto">
          <a:xfrm>
            <a:off x="6096000" y="1981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Ray-Generation</a:t>
            </a:r>
          </a:p>
        </p:txBody>
      </p:sp>
      <p:sp>
        <p:nvSpPr>
          <p:cNvPr id="58719" name="Rectangle 351"/>
          <p:cNvSpPr>
            <a:spLocks noChangeArrowheads="1"/>
          </p:cNvSpPr>
          <p:nvPr/>
        </p:nvSpPr>
        <p:spPr bwMode="auto">
          <a:xfrm>
            <a:off x="6096000" y="2819400"/>
            <a:ext cx="23860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Ray-Traversal</a:t>
            </a:r>
          </a:p>
        </p:txBody>
      </p:sp>
      <p:sp>
        <p:nvSpPr>
          <p:cNvPr id="58720" name="Rectangle 352"/>
          <p:cNvSpPr>
            <a:spLocks noChangeArrowheads="1"/>
          </p:cNvSpPr>
          <p:nvPr/>
        </p:nvSpPr>
        <p:spPr bwMode="auto">
          <a:xfrm>
            <a:off x="6096000" y="36576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Intersection</a:t>
            </a:r>
          </a:p>
        </p:txBody>
      </p:sp>
      <p:sp>
        <p:nvSpPr>
          <p:cNvPr id="58721" name="Rectangle 353"/>
          <p:cNvSpPr>
            <a:spLocks noChangeArrowheads="1"/>
          </p:cNvSpPr>
          <p:nvPr/>
        </p:nvSpPr>
        <p:spPr bwMode="auto">
          <a:xfrm>
            <a:off x="6096000" y="44958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Shading</a:t>
            </a:r>
          </a:p>
        </p:txBody>
      </p:sp>
      <p:sp>
        <p:nvSpPr>
          <p:cNvPr id="58722" name="Rectangle 354"/>
          <p:cNvSpPr>
            <a:spLocks noChangeArrowheads="1"/>
          </p:cNvSpPr>
          <p:nvPr/>
        </p:nvSpPr>
        <p:spPr bwMode="auto">
          <a:xfrm>
            <a:off x="6096000" y="5410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Framebuffer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8723" name="AutoShape 355"/>
          <p:cNvSpPr>
            <a:spLocks noChangeArrowheads="1"/>
          </p:cNvSpPr>
          <p:nvPr/>
        </p:nvSpPr>
        <p:spPr bwMode="auto">
          <a:xfrm rot="-2258525">
            <a:off x="4343400" y="2590800"/>
            <a:ext cx="533400" cy="1143000"/>
          </a:xfrm>
          <a:prstGeom prst="triangle">
            <a:avLst>
              <a:gd name="adj" fmla="val 50000"/>
            </a:avLst>
          </a:prstGeom>
          <a:solidFill>
            <a:srgbClr val="7D7D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24" name="AutoShape 356"/>
          <p:cNvSpPr>
            <a:spLocks noChangeArrowheads="1"/>
          </p:cNvSpPr>
          <p:nvPr/>
        </p:nvSpPr>
        <p:spPr bwMode="auto">
          <a:xfrm rot="2708877">
            <a:off x="4724400" y="4191000"/>
            <a:ext cx="533400" cy="533400"/>
          </a:xfrm>
          <a:prstGeom prst="triangle">
            <a:avLst>
              <a:gd name="adj" fmla="val 50000"/>
            </a:avLst>
          </a:prstGeom>
          <a:solidFill>
            <a:srgbClr val="7D7D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25" name="AutoShape 357"/>
          <p:cNvSpPr>
            <a:spLocks noChangeArrowheads="1"/>
          </p:cNvSpPr>
          <p:nvPr/>
        </p:nvSpPr>
        <p:spPr bwMode="auto">
          <a:xfrm rot="-2258525">
            <a:off x="1838325" y="2611438"/>
            <a:ext cx="533400" cy="609600"/>
          </a:xfrm>
          <a:prstGeom prst="triangle">
            <a:avLst>
              <a:gd name="adj" fmla="val 50000"/>
            </a:avLst>
          </a:prstGeom>
          <a:solidFill>
            <a:srgbClr val="7D7D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26" name="AutoShape 358"/>
          <p:cNvSpPr>
            <a:spLocks noChangeArrowheads="1"/>
          </p:cNvSpPr>
          <p:nvPr/>
        </p:nvSpPr>
        <p:spPr bwMode="auto">
          <a:xfrm rot="-2258525">
            <a:off x="4133850" y="2505075"/>
            <a:ext cx="533400" cy="609600"/>
          </a:xfrm>
          <a:prstGeom prst="triangle">
            <a:avLst>
              <a:gd name="adj" fmla="val 50000"/>
            </a:avLst>
          </a:prstGeom>
          <a:solidFill>
            <a:srgbClr val="7D7DFF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9"/>
          <p:cNvGrpSpPr>
            <a:grpSpLocks/>
          </p:cNvGrpSpPr>
          <p:nvPr/>
        </p:nvGrpSpPr>
        <p:grpSpPr bwMode="auto">
          <a:xfrm>
            <a:off x="8534400" y="2286000"/>
            <a:ext cx="381000" cy="2514600"/>
            <a:chOff x="5376" y="1440"/>
            <a:chExt cx="240" cy="1584"/>
          </a:xfrm>
        </p:grpSpPr>
        <p:sp>
          <p:nvSpPr>
            <p:cNvPr id="58728" name="Line 360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29" name="Line 361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30" name="Line 362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63"/>
          <p:cNvGrpSpPr>
            <a:grpSpLocks/>
          </p:cNvGrpSpPr>
          <p:nvPr/>
        </p:nvGrpSpPr>
        <p:grpSpPr bwMode="auto">
          <a:xfrm>
            <a:off x="8534400" y="3124200"/>
            <a:ext cx="228600" cy="838200"/>
            <a:chOff x="5376" y="1440"/>
            <a:chExt cx="240" cy="1584"/>
          </a:xfrm>
        </p:grpSpPr>
        <p:sp>
          <p:nvSpPr>
            <p:cNvPr id="58732" name="Line 364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33" name="Line 365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34" name="Line 366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67"/>
          <p:cNvGrpSpPr>
            <a:grpSpLocks/>
          </p:cNvGrpSpPr>
          <p:nvPr/>
        </p:nvGrpSpPr>
        <p:grpSpPr bwMode="auto">
          <a:xfrm>
            <a:off x="76200" y="3733800"/>
            <a:ext cx="762000" cy="533400"/>
            <a:chOff x="816" y="864"/>
            <a:chExt cx="480" cy="336"/>
          </a:xfrm>
        </p:grpSpPr>
        <p:sp>
          <p:nvSpPr>
            <p:cNvPr id="58736" name="Rectangle 368"/>
            <p:cNvSpPr>
              <a:spLocks noChangeArrowheads="1"/>
            </p:cNvSpPr>
            <p:nvPr/>
          </p:nvSpPr>
          <p:spPr bwMode="auto">
            <a:xfrm>
              <a:off x="1152" y="960"/>
              <a:ext cx="144" cy="1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37" name="Rectangle 369"/>
            <p:cNvSpPr>
              <a:spLocks noChangeArrowheads="1"/>
            </p:cNvSpPr>
            <p:nvPr/>
          </p:nvSpPr>
          <p:spPr bwMode="auto">
            <a:xfrm>
              <a:off x="816" y="864"/>
              <a:ext cx="336" cy="3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8600" y="1752600"/>
            <a:ext cx="5715000" cy="449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7239000" y="2590800"/>
            <a:ext cx="0" cy="2895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0" y="1981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Ray-Generation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096000" y="28194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Ray-Traversal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96000" y="3657600"/>
            <a:ext cx="23860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Intersection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096000" y="44958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Shading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096000" y="5410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Framebuffer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438400" y="4953000"/>
            <a:ext cx="1295400" cy="838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2819400" y="19050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4724400" y="3962400"/>
            <a:ext cx="990600" cy="7620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990600" y="4114800"/>
            <a:ext cx="2057400" cy="8382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9980">
            <a:off x="685800" y="3886200"/>
            <a:ext cx="609600" cy="457200"/>
            <a:chOff x="672" y="1056"/>
            <a:chExt cx="384" cy="288"/>
          </a:xfrm>
        </p:grpSpPr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672" y="1056"/>
              <a:ext cx="288" cy="2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Rectangle 16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34400" y="2286000"/>
            <a:ext cx="381000" cy="2514600"/>
            <a:chOff x="5376" y="1440"/>
            <a:chExt cx="240" cy="1584"/>
          </a:xfrm>
        </p:grpSpPr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534400" y="3124200"/>
            <a:ext cx="228600" cy="838200"/>
            <a:chOff x="5376" y="1440"/>
            <a:chExt cx="240" cy="1584"/>
          </a:xfrm>
        </p:grpSpPr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2743200" y="30480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Ray Tracing?</a:t>
            </a:r>
          </a:p>
        </p:txBody>
      </p:sp>
      <p:sp>
        <p:nvSpPr>
          <p:cNvPr id="59419" name="Oval 27"/>
          <p:cNvSpPr>
            <a:spLocks noChangeArrowheads="1"/>
          </p:cNvSpPr>
          <p:nvPr/>
        </p:nvSpPr>
        <p:spPr bwMode="auto">
          <a:xfrm>
            <a:off x="3016250" y="4921250"/>
            <a:ext cx="76200" cy="76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1752600"/>
            <a:ext cx="5715000" cy="449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7239000" y="2590800"/>
            <a:ext cx="0" cy="2895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96000" y="1981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Ray-Generation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096000" y="28194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Ray-Traversal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096000" y="36576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Intersection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096000" y="4495800"/>
            <a:ext cx="23860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Shading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096000" y="5410200"/>
            <a:ext cx="2386013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Framebuffer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438400" y="4953000"/>
            <a:ext cx="1295400" cy="838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2819400" y="1905000"/>
            <a:ext cx="685800" cy="6858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724400" y="3962400"/>
            <a:ext cx="990600" cy="7620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990600" y="4114800"/>
            <a:ext cx="2057400" cy="8382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9980">
            <a:off x="685800" y="3886200"/>
            <a:ext cx="609600" cy="457200"/>
            <a:chOff x="672" y="1056"/>
            <a:chExt cx="384" cy="288"/>
          </a:xfrm>
        </p:grpSpPr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672" y="1056"/>
              <a:ext cx="288" cy="2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09600" y="2819400"/>
            <a:ext cx="2286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8382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6096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8382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3810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3810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3810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6096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8382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10668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1295400" y="28194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10668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1295400" y="30480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10668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1295400" y="25908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6096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8382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3810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10668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534400" y="2286000"/>
            <a:ext cx="381000" cy="2514600"/>
            <a:chOff x="5376" y="1440"/>
            <a:chExt cx="240" cy="1584"/>
          </a:xfrm>
        </p:grpSpPr>
        <p:sp>
          <p:nvSpPr>
            <p:cNvPr id="60454" name="Line 38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Line 39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8534400" y="3124200"/>
            <a:ext cx="228600" cy="838200"/>
            <a:chOff x="5376" y="1440"/>
            <a:chExt cx="240" cy="1584"/>
          </a:xfrm>
        </p:grpSpPr>
        <p:sp>
          <p:nvSpPr>
            <p:cNvPr id="60458" name="Line 42"/>
            <p:cNvSpPr>
              <a:spLocks noChangeShapeType="1"/>
            </p:cNvSpPr>
            <p:nvPr/>
          </p:nvSpPr>
          <p:spPr bwMode="auto">
            <a:xfrm>
              <a:off x="5376" y="3024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 flipV="1">
              <a:off x="5616" y="1440"/>
              <a:ext cx="0" cy="1584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 flipH="1">
              <a:off x="5376" y="1440"/>
              <a:ext cx="24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2743200" y="30480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Ray Tracing?</a:t>
            </a:r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>
            <a:off x="3016250" y="4921250"/>
            <a:ext cx="76200" cy="762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14020</TotalTime>
  <Words>1380</Words>
  <Application>Microsoft Macintosh PowerPoint</Application>
  <PresentationFormat>On-screen Show (4:3)</PresentationFormat>
  <Paragraphs>365</Paragraphs>
  <Slides>59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Corbel</vt:lpstr>
      <vt:lpstr>Lucida Sans Unicode</vt:lpstr>
      <vt:lpstr>Times New Roman</vt:lpstr>
      <vt:lpstr>Trebuchet MS</vt:lpstr>
      <vt:lpstr>Wingdings</vt:lpstr>
      <vt:lpstr>Wingdings 2</vt:lpstr>
      <vt:lpstr>Wingdings 3</vt:lpstr>
      <vt:lpstr>Arial</vt:lpstr>
      <vt:lpstr>Metro</vt:lpstr>
      <vt:lpstr>Ray Tracing</vt:lpstr>
      <vt:lpstr>Overview</vt:lpstr>
      <vt:lpstr>Overview</vt:lpstr>
      <vt:lpstr>What is Ray Tracing?</vt:lpstr>
      <vt:lpstr>What is Ray Tracing?</vt:lpstr>
      <vt:lpstr>What is Ray Tracing?</vt:lpstr>
      <vt:lpstr>What is Ray Tracing? Traversal</vt:lpstr>
      <vt:lpstr>What is Ray Tracing?</vt:lpstr>
      <vt:lpstr>What is Ray Tracing?</vt:lpstr>
      <vt:lpstr>What is Ray Tracing?</vt:lpstr>
      <vt:lpstr>Secondary Rays:  Shadow Rays</vt:lpstr>
      <vt:lpstr>Secondary Rays: Reflection Rays</vt:lpstr>
      <vt:lpstr>Computing Reflection Rays</vt:lpstr>
      <vt:lpstr>Secondary Rays: Refraction Rays</vt:lpstr>
      <vt:lpstr>Computing Refraction Rays</vt:lpstr>
      <vt:lpstr>Overview</vt:lpstr>
      <vt:lpstr>Where’s the recursion?</vt:lpstr>
      <vt:lpstr>Computing ray colors</vt:lpstr>
      <vt:lpstr>Recursive Ray Tracing: Example</vt:lpstr>
      <vt:lpstr>Recursive Ray Tracing: Example</vt:lpstr>
      <vt:lpstr>Overview</vt:lpstr>
      <vt:lpstr>Distributed ray tracing</vt:lpstr>
      <vt:lpstr>Distributed Ray Tracing</vt:lpstr>
      <vt:lpstr>Distributed Ray Tracing</vt:lpstr>
      <vt:lpstr>Distributed Ray Tracing</vt:lpstr>
      <vt:lpstr>Distributed Ray Tracing</vt:lpstr>
      <vt:lpstr>Area shadows with DRT</vt:lpstr>
      <vt:lpstr>Area shadows with DRT</vt:lpstr>
      <vt:lpstr>Other effects</vt:lpstr>
      <vt:lpstr>Stochastic sampling</vt:lpstr>
      <vt:lpstr>Overview</vt:lpstr>
      <vt:lpstr>Rasterization</vt:lpstr>
      <vt:lpstr>Ray Tracing</vt:lpstr>
      <vt:lpstr>Rasterization vs. Ray Tracing</vt:lpstr>
      <vt:lpstr>Ray  Tracing</vt:lpstr>
      <vt:lpstr>Rasterization vs. Ray Tracing</vt:lpstr>
      <vt:lpstr>Rasterization vs. Ray Tracing</vt:lpstr>
      <vt:lpstr>Requirements for  Realtime Ray Tracing</vt:lpstr>
      <vt:lpstr>Ray Tracing algorithms</vt:lpstr>
      <vt:lpstr>Reasons for Using Ray Tracing Highly Realistic Images</vt:lpstr>
      <vt:lpstr>Reasons for Using Ray Tracing Physical Correctness</vt:lpstr>
      <vt:lpstr>Reasons for Using Ray Tracing Physical Correctness</vt:lpstr>
      <vt:lpstr>Reasons for Using Ray Tracing   Physical Correctness</vt:lpstr>
      <vt:lpstr>Reasons for Using Ray Tracing   Physical Correctness</vt:lpstr>
      <vt:lpstr>Reasons for Using Ray Tracing  Physical Correctness</vt:lpstr>
      <vt:lpstr>Reasons for Using Ray Tracing  Physical Correctness</vt:lpstr>
      <vt:lpstr>Reasons for Using Ray Tracing  Physical Correctness</vt:lpstr>
      <vt:lpstr>Reasons for Using Ray Tracing  Massive Models</vt:lpstr>
      <vt:lpstr>Reasons for Using Ray Tracing  Massive Models</vt:lpstr>
      <vt:lpstr>Reasons for Using RTRT: Flexible Primitive Types</vt:lpstr>
      <vt:lpstr>Reasons for Using Ray Tracing  Flexible Primitive Types</vt:lpstr>
      <vt:lpstr>Reasons for Using Ray Tracing  Flexible Primitive Types</vt:lpstr>
      <vt:lpstr>Reasons for Using Ray Tracing  Flexible Primitive Types</vt:lpstr>
      <vt:lpstr>Reasons for Using Ray Tracing  Declarative Graphics</vt:lpstr>
      <vt:lpstr>Reasons for Using Ray Tracing  Declarative Graphics</vt:lpstr>
      <vt:lpstr>Reasons for Using Ray Tracing  Declarative Graphics</vt:lpstr>
      <vt:lpstr>Reasons for Using Ray Tracing  Global Illumination</vt:lpstr>
      <vt:lpstr>Reasons for Using Ray Tracing  Global Illumination</vt:lpstr>
      <vt:lpstr>Conclusion</vt:lpstr>
    </vt:vector>
  </TitlesOfParts>
  <Company>UNC-CH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Lauterbach</dc:creator>
  <cp:lastModifiedBy>Microsoft Office User</cp:lastModifiedBy>
  <cp:revision>763</cp:revision>
  <dcterms:created xsi:type="dcterms:W3CDTF">2007-08-27T15:52:32Z</dcterms:created>
  <dcterms:modified xsi:type="dcterms:W3CDTF">2016-04-09T15:25:19Z</dcterms:modified>
</cp:coreProperties>
</file>