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6"/>
  </p:notesMasterIdLst>
  <p:handoutMasterIdLst>
    <p:handoutMasterId r:id="rId37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88" r:id="rId13"/>
    <p:sldId id="289" r:id="rId14"/>
    <p:sldId id="290" r:id="rId15"/>
    <p:sldId id="265" r:id="rId16"/>
    <p:sldId id="266" r:id="rId17"/>
    <p:sldId id="267" r:id="rId18"/>
    <p:sldId id="268" r:id="rId19"/>
    <p:sldId id="269" r:id="rId20"/>
    <p:sldId id="270" r:id="rId21"/>
    <p:sldId id="291" r:id="rId22"/>
    <p:sldId id="292" r:id="rId23"/>
    <p:sldId id="284" r:id="rId24"/>
    <p:sldId id="293" r:id="rId25"/>
    <p:sldId id="295" r:id="rId26"/>
    <p:sldId id="294" r:id="rId27"/>
    <p:sldId id="285" r:id="rId28"/>
    <p:sldId id="286" r:id="rId29"/>
    <p:sldId id="296" r:id="rId30"/>
    <p:sldId id="297" r:id="rId31"/>
    <p:sldId id="298" r:id="rId32"/>
    <p:sldId id="300" r:id="rId33"/>
    <p:sldId id="299" r:id="rId34"/>
    <p:sldId id="287" r:id="rId3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20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52">
          <p15:clr>
            <a:srgbClr val="A4A3A4"/>
          </p15:clr>
        </p15:guide>
        <p15:guide id="8" pos="3839">
          <p15:clr>
            <a:srgbClr val="A4A3A4"/>
          </p15:clr>
        </p15:guide>
        <p15:guide id="9" pos="67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654" autoAdjust="0"/>
  </p:normalViewPr>
  <p:slideViewPr>
    <p:cSldViewPr showGuides="1">
      <p:cViewPr varScale="1">
        <p:scale>
          <a:sx n="107" d="100"/>
          <a:sy n="107" d="100"/>
        </p:scale>
        <p:origin x="696" y="96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391"/>
        <p:guide pos="36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16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221E-83ED-4F6C-BA5F-3F9E6FDB6953}" type="datetimeFigureOut">
              <a:rPr lang="en-US"/>
              <a:t>11/6/2017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BEF8-5CDE-472B-839B-B8BB0C8810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53E5F-CE67-483C-A264-F17AC70E9CA2}" type="datetimeFigureOut">
              <a:rPr lang="en-US"/>
              <a:t>11/6/2017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8AFB-CB0D-4DFE-87B9-B4B0D0DE73C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1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long skinny agent (blue rectangle) cannot reach its goal, G (green), if represented as its bounding circle (blue dotted circle) or if only translational movement is permitted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linear constraint (pink region) 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derived from the velocity obstacle. When agents become near, so do the tangent points they compute on the dilated disc representing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Minkowski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sum between their geometries. That is,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vrel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a|b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almost always eventually projects onto a tangent line, allowing agents to move around each other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655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5213" y="6432551"/>
            <a:ext cx="5653087" cy="273049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2612" y="6432551"/>
            <a:ext cx="1371600" cy="273049"/>
          </a:xfrm>
        </p:spPr>
        <p:txBody>
          <a:bodyPr/>
          <a:lstStyle/>
          <a:p>
            <a:fld id="{3E0FA9E5-6744-4841-888F-9E7CC0C2B7EC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2812" y="6432551"/>
            <a:ext cx="1219201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3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6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5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8686802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5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28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E0FA9E5-6744-4841-888F-9E7CC0C2B7EC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AEAE4A8-A6E5-453E-B946-FB774B73F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67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4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6.mp4"/><Relationship Id="rId7" Type="http://schemas.openxmlformats.org/officeDocument/2006/relationships/image" Target="../media/image4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15.xml"/><Relationship Id="rId7" Type="http://schemas.openxmlformats.org/officeDocument/2006/relationships/image" Target="../media/image50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6037310" cy="2514601"/>
          </a:xfrm>
        </p:spPr>
        <p:txBody>
          <a:bodyPr/>
          <a:lstStyle/>
          <a:p>
            <a:r>
              <a:rPr lang="en-US" dirty="0"/>
              <a:t>Velocity Obstacles for Multi-agent Navigation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Course lecture for comp790-058</a:t>
            </a:r>
          </a:p>
          <a:p>
            <a:r>
              <a:rPr lang="en-US" dirty="0" smtClean="0"/>
              <a:t>Nov. 7</a:t>
            </a:r>
            <a:r>
              <a:rPr lang="en-US" baseline="30000" dirty="0" smtClean="0"/>
              <a:t>th</a:t>
            </a:r>
            <a:r>
              <a:rPr lang="en-US" dirty="0" smtClean="0"/>
              <a:t>, 2017</a:t>
            </a:r>
          </a:p>
          <a:p>
            <a:r>
              <a:rPr lang="en-US" dirty="0" err="1" smtClean="0"/>
              <a:t>Zhenyu</a:t>
            </a:r>
            <a:r>
              <a:rPr lang="en-US" dirty="0" smtClean="0"/>
              <a:t> Tang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421688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Hybrid Reciprocal Velocity Obstacle (HRVO)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828800"/>
            <a:ext cx="9277672" cy="4191000"/>
          </a:xfrm>
        </p:spPr>
        <p:txBody>
          <a:bodyPr/>
          <a:lstStyle/>
          <a:p>
            <a:r>
              <a:rPr lang="en-US" dirty="0" smtClean="0"/>
              <a:t>“Reciprocal </a:t>
            </a:r>
            <a:r>
              <a:rPr lang="en-US" dirty="0"/>
              <a:t>dances</a:t>
            </a:r>
            <a:r>
              <a:rPr lang="en-US" dirty="0" smtClean="0"/>
              <a:t>” happens because one of the agent fails to share the responsibility implied by RVO. </a:t>
            </a:r>
          </a:p>
          <a:p>
            <a:r>
              <a:rPr lang="en-US" dirty="0" smtClean="0"/>
              <a:t>HRVO has the original VO on the “wrong side to pass” as a penalty.</a:t>
            </a:r>
            <a:endParaRPr lang="en-US" dirty="0"/>
          </a:p>
          <a:p>
            <a:r>
              <a:rPr lang="en-US" dirty="0"/>
              <a:t>This greatly reduces the possibility of </a:t>
            </a:r>
            <a:r>
              <a:rPr lang="en-US" dirty="0" smtClean="0"/>
              <a:t>oscillations (at least no deadlock).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12" y="3573016"/>
            <a:ext cx="9577064" cy="26129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3812" y="633478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Snape, J., Van den Berg, J., Guy, S. J., &amp;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Manocha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D. (2011). The hybrid reciprocal velocity obstacle.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IEEE Transactions on Robotics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27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(4), 696-706.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6250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Navigating Multiple Mobile Robots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28800"/>
            <a:ext cx="5821288" cy="4191000"/>
          </a:xfrm>
        </p:spPr>
        <p:txBody>
          <a:bodyPr/>
          <a:lstStyle/>
          <a:p>
            <a:r>
              <a:rPr lang="en-US" dirty="0" smtClean="0"/>
              <a:t>Represent </a:t>
            </a:r>
            <a:r>
              <a:rPr lang="en-US" dirty="0"/>
              <a:t>the combined hybrid reciprocal velocity </a:t>
            </a:r>
            <a:r>
              <a:rPr lang="en-US" dirty="0" smtClean="0"/>
              <a:t>obstacle as </a:t>
            </a:r>
            <a:r>
              <a:rPr lang="en-US" dirty="0"/>
              <a:t>a union of line segments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Find intersections of all these segments.</a:t>
            </a:r>
            <a:endParaRPr lang="en-US" dirty="0"/>
          </a:p>
          <a:p>
            <a:r>
              <a:rPr lang="en-US" dirty="0" smtClean="0"/>
              <a:t>Also project </a:t>
            </a:r>
            <a:r>
              <a:rPr lang="en-US" dirty="0"/>
              <a:t> </a:t>
            </a:r>
            <a:r>
              <a:rPr lang="en-US" dirty="0" smtClean="0"/>
              <a:t>         onto each segment.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velocity that is closest </a:t>
            </a:r>
            <a:r>
              <a:rPr lang="en-US" dirty="0" smtClean="0"/>
              <a:t>to           must be in either of these two sets (</a:t>
            </a:r>
            <a:r>
              <a:rPr lang="en-US" dirty="0" err="1" smtClean="0"/>
              <a:t>ClearPath</a:t>
            </a:r>
            <a:r>
              <a:rPr lang="en-US" dirty="0" smtClean="0"/>
              <a:t> algorithm).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735" y="4221088"/>
            <a:ext cx="2586122" cy="2195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52" y="3147435"/>
            <a:ext cx="556190" cy="3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60" y="3604966"/>
            <a:ext cx="556190" cy="320000"/>
          </a:xfrm>
          <a:prstGeom prst="rect">
            <a:avLst/>
          </a:prstGeom>
        </p:spPr>
      </p:pic>
      <p:pic>
        <p:nvPicPr>
          <p:cNvPr id="9" name="Independent Navigation of Multiple Mobile Robots with Hybrid Reciprocal Velocity Obstacle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42484" y="18288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</a:t>
            </a:r>
            <a:r>
              <a:rPr lang="en-US" dirty="0" smtClean="0"/>
              <a:t>of (H)RVO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RVO only guarantees collision-avoidance under specific conditions, </a:t>
            </a:r>
            <a:r>
              <a:rPr lang="en-US" dirty="0"/>
              <a:t>and does not provide a sufficient condition for collision-avoidance in </a:t>
            </a:r>
            <a:r>
              <a:rPr lang="en-US" dirty="0" smtClean="0"/>
              <a:t>general</a:t>
            </a:r>
            <a:r>
              <a:rPr lang="en-US" dirty="0" smtClean="0"/>
              <a:t>.</a:t>
            </a:r>
          </a:p>
          <a:p>
            <a:r>
              <a:rPr lang="en-US" altLang="zh-CN" dirty="0" smtClean="0"/>
              <a:t>RVO searches via sampling, might miss the optimal solution.</a:t>
            </a:r>
            <a:endParaRPr lang="en-US" dirty="0"/>
          </a:p>
          <a:p>
            <a:pPr>
              <a:spcAft>
                <a:spcPts val="725"/>
              </a:spcAft>
            </a:pPr>
            <a:r>
              <a:rPr lang="en-US" altLang="en-US" dirty="0"/>
              <a:t>If velocity of B is in set V</a:t>
            </a:r>
            <a:r>
              <a:rPr lang="en-US" altLang="en-US" baseline="-33000" dirty="0"/>
              <a:t>B</a:t>
            </a:r>
            <a:r>
              <a:rPr lang="en-US" altLang="en-US" dirty="0"/>
              <a:t> </a:t>
            </a:r>
          </a:p>
          <a:p>
            <a:pPr lvl="1">
              <a:spcAft>
                <a:spcPts val="725"/>
              </a:spcAft>
            </a:pPr>
            <a:r>
              <a:rPr lang="en-US" altLang="en-US" i="1" dirty="0"/>
              <a:t>permitted velocities</a:t>
            </a:r>
            <a:r>
              <a:rPr lang="en-US" altLang="en-US" dirty="0"/>
              <a:t> </a:t>
            </a:r>
            <a:r>
              <a:rPr lang="en-US" altLang="en-US" dirty="0" smtClean="0"/>
              <a:t>PV</a:t>
            </a:r>
            <a:r>
              <a:rPr lang="en-US" altLang="en-US" baseline="-33000" dirty="0" smtClean="0"/>
              <a:t>A|B</a:t>
            </a:r>
            <a:r>
              <a:rPr lang="en-US" altLang="en-US" dirty="0" smtClean="0"/>
              <a:t>(V</a:t>
            </a:r>
            <a:r>
              <a:rPr lang="en-US" altLang="en-US" baseline="-33000" dirty="0" smtClean="0"/>
              <a:t>B</a:t>
            </a:r>
            <a:r>
              <a:rPr lang="en-US" altLang="en-US" dirty="0"/>
              <a:t>) for A are </a:t>
            </a:r>
            <a:r>
              <a:rPr lang="en-US" altLang="en-US" dirty="0" smtClean="0"/>
              <a:t>outside </a:t>
            </a:r>
            <a:r>
              <a:rPr lang="en-US" altLang="en-US" dirty="0"/>
              <a:t>VO</a:t>
            </a:r>
            <a:r>
              <a:rPr lang="en-US" altLang="en-US" baseline="-33000" dirty="0"/>
              <a:t>A|B </a:t>
            </a:r>
            <a:r>
              <a:rPr lang="en-US" altLang="en-US" dirty="0">
                <a:latin typeface="Symbol" panose="05050102010706020507" pitchFamily="18" charset="2"/>
              </a:rPr>
              <a:t> </a:t>
            </a:r>
            <a:r>
              <a:rPr lang="en-US" altLang="en-US" dirty="0" smtClean="0">
                <a:latin typeface="Arial" panose="020B0604020202020204" pitchFamily="34" charset="0"/>
              </a:rPr>
              <a:t>V</a:t>
            </a:r>
            <a:r>
              <a:rPr lang="en-US" altLang="en-US" baseline="-33000" dirty="0" smtClean="0">
                <a:latin typeface="Arial" panose="020B0604020202020204" pitchFamily="34" charset="0"/>
              </a:rPr>
              <a:t>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12" y="4212456"/>
            <a:ext cx="183197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24" y="3933056"/>
            <a:ext cx="2798762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83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Reciprocally Permitted Velocities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28800"/>
            <a:ext cx="5461248" cy="4191000"/>
          </a:xfrm>
        </p:spPr>
        <p:txBody>
          <a:bodyPr/>
          <a:lstStyle/>
          <a:p>
            <a:pPr>
              <a:spcAft>
                <a:spcPts val="725"/>
              </a:spcAft>
            </a:pPr>
            <a:r>
              <a:rPr lang="en-US" altLang="en-US" dirty="0"/>
              <a:t>Set V</a:t>
            </a:r>
            <a:r>
              <a:rPr lang="en-US" altLang="en-US" baseline="-33000" dirty="0"/>
              <a:t>A </a:t>
            </a:r>
            <a:r>
              <a:rPr lang="en-US" altLang="en-US" dirty="0"/>
              <a:t>of velocities for A and S</a:t>
            </a:r>
            <a:r>
              <a:rPr lang="en-US" altLang="en-US" dirty="0" smtClean="0"/>
              <a:t>et </a:t>
            </a:r>
            <a:r>
              <a:rPr lang="en-US" altLang="en-US" dirty="0"/>
              <a:t>V</a:t>
            </a:r>
            <a:r>
              <a:rPr lang="en-US" altLang="en-US" baseline="-33000" dirty="0"/>
              <a:t>B</a:t>
            </a:r>
            <a:r>
              <a:rPr lang="en-US" altLang="en-US" dirty="0"/>
              <a:t> of velocities for B are </a:t>
            </a:r>
            <a:r>
              <a:rPr lang="en-US" altLang="en-US" i="1" dirty="0" smtClean="0"/>
              <a:t>reciprocally </a:t>
            </a:r>
            <a:r>
              <a:rPr lang="en-US" altLang="en-US" i="1" dirty="0"/>
              <a:t>permitted</a:t>
            </a:r>
            <a:r>
              <a:rPr lang="en-US" altLang="en-US" dirty="0"/>
              <a:t> if</a:t>
            </a:r>
          </a:p>
          <a:p>
            <a:pPr lvl="1"/>
            <a:r>
              <a:rPr lang="en-US" altLang="en-US" dirty="0"/>
              <a:t>V</a:t>
            </a:r>
            <a:r>
              <a:rPr lang="en-US" altLang="en-US" baseline="-33000" dirty="0"/>
              <a:t>A</a:t>
            </a:r>
            <a:r>
              <a:rPr lang="en-US" altLang="en-US" dirty="0"/>
              <a:t> </a:t>
            </a:r>
            <a:r>
              <a:rPr lang="en-US" altLang="en-US" dirty="0">
                <a:latin typeface="Symbol" panose="05050102010706020507" pitchFamily="18" charset="2"/>
              </a:rPr>
              <a:t></a:t>
            </a:r>
            <a:r>
              <a:rPr lang="en-US" altLang="en-US" dirty="0">
                <a:latin typeface="Arial" panose="020B0604020202020204" pitchFamily="34" charset="0"/>
              </a:rPr>
              <a:t> PV</a:t>
            </a:r>
            <a:r>
              <a:rPr lang="en-US" altLang="en-US" baseline="-33000" dirty="0">
                <a:latin typeface="Arial" panose="020B0604020202020204" pitchFamily="34" charset="0"/>
              </a:rPr>
              <a:t>A|B</a:t>
            </a:r>
            <a:r>
              <a:rPr lang="en-US" altLang="en-US" dirty="0">
                <a:latin typeface="Arial" panose="020B0604020202020204" pitchFamily="34" charset="0"/>
              </a:rPr>
              <a:t>(V</a:t>
            </a:r>
            <a:r>
              <a:rPr lang="en-US" altLang="en-US" baseline="-33000" dirty="0">
                <a:latin typeface="Arial" panose="020B0604020202020204" pitchFamily="34" charset="0"/>
              </a:rPr>
              <a:t>B</a:t>
            </a:r>
            <a:r>
              <a:rPr lang="en-US" altLang="en-US" dirty="0">
                <a:latin typeface="Arial" panose="020B0604020202020204" pitchFamily="34" charset="0"/>
              </a:rPr>
              <a:t>) and V</a:t>
            </a:r>
            <a:r>
              <a:rPr lang="en-US" altLang="en-US" baseline="-33000" dirty="0">
                <a:latin typeface="Arial" panose="020B0604020202020204" pitchFamily="34" charset="0"/>
              </a:rPr>
              <a:t>B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>
                <a:latin typeface="Symbol" panose="05050102010706020507" pitchFamily="18" charset="2"/>
              </a:rPr>
              <a:t></a:t>
            </a:r>
            <a:r>
              <a:rPr lang="en-US" altLang="en-US" dirty="0">
                <a:latin typeface="Arial" panose="020B0604020202020204" pitchFamily="34" charset="0"/>
              </a:rPr>
              <a:t> PV</a:t>
            </a:r>
            <a:r>
              <a:rPr lang="en-US" altLang="en-US" baseline="-33000" dirty="0">
                <a:latin typeface="Arial" panose="020B0604020202020204" pitchFamily="34" charset="0"/>
              </a:rPr>
              <a:t>B|A</a:t>
            </a:r>
            <a:r>
              <a:rPr lang="en-US" altLang="en-US" dirty="0">
                <a:latin typeface="Arial" panose="020B0604020202020204" pitchFamily="34" charset="0"/>
              </a:rPr>
              <a:t>(V</a:t>
            </a:r>
            <a:r>
              <a:rPr lang="en-US" altLang="en-US" baseline="-33000" dirty="0">
                <a:latin typeface="Arial" panose="020B0604020202020204" pitchFamily="34" charset="0"/>
              </a:rPr>
              <a:t>A</a:t>
            </a:r>
            <a:r>
              <a:rPr lang="en-US" altLang="en-US" dirty="0">
                <a:latin typeface="Arial" panose="020B0604020202020204" pitchFamily="34" charset="0"/>
              </a:rPr>
              <a:t>)</a:t>
            </a:r>
          </a:p>
          <a:p>
            <a:pPr>
              <a:spcAft>
                <a:spcPts val="725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pPr>
              <a:spcAft>
                <a:spcPts val="725"/>
              </a:spcAft>
            </a:pPr>
            <a:r>
              <a:rPr lang="en-US" altLang="en-US" dirty="0">
                <a:latin typeface="Arial" panose="020B0604020202020204" pitchFamily="34" charset="0"/>
              </a:rPr>
              <a:t>Set V</a:t>
            </a:r>
            <a:r>
              <a:rPr lang="en-US" altLang="en-US" baseline="-33000" dirty="0">
                <a:latin typeface="Arial" panose="020B0604020202020204" pitchFamily="34" charset="0"/>
              </a:rPr>
              <a:t>A </a:t>
            </a:r>
            <a:r>
              <a:rPr lang="en-US" altLang="en-US" dirty="0">
                <a:latin typeface="Arial" panose="020B0604020202020204" pitchFamily="34" charset="0"/>
              </a:rPr>
              <a:t>of velocities for A and </a:t>
            </a:r>
            <a:r>
              <a:rPr lang="en-US" altLang="en-US" dirty="0" smtClean="0">
                <a:latin typeface="Arial" panose="020B0604020202020204" pitchFamily="34" charset="0"/>
              </a:rPr>
              <a:t>Set </a:t>
            </a:r>
            <a:r>
              <a:rPr lang="en-US" altLang="en-US" dirty="0">
                <a:latin typeface="Arial" panose="020B0604020202020204" pitchFamily="34" charset="0"/>
              </a:rPr>
              <a:t>V</a:t>
            </a:r>
            <a:r>
              <a:rPr lang="en-US" altLang="en-US" baseline="-33000" dirty="0">
                <a:latin typeface="Arial" panose="020B0604020202020204" pitchFamily="34" charset="0"/>
              </a:rPr>
              <a:t>B</a:t>
            </a:r>
            <a:r>
              <a:rPr lang="en-US" altLang="en-US" dirty="0">
                <a:latin typeface="Arial" panose="020B0604020202020204" pitchFamily="34" charset="0"/>
              </a:rPr>
              <a:t> of velocities for B are </a:t>
            </a:r>
            <a:r>
              <a:rPr lang="en-US" altLang="en-US" i="1" dirty="0" smtClean="0">
                <a:latin typeface="Arial" panose="020B0604020202020204" pitchFamily="34" charset="0"/>
              </a:rPr>
              <a:t>reciprocally </a:t>
            </a:r>
            <a:r>
              <a:rPr lang="en-US" altLang="en-US" i="1" dirty="0">
                <a:latin typeface="Arial" panose="020B0604020202020204" pitchFamily="34" charset="0"/>
              </a:rPr>
              <a:t>maximal</a:t>
            </a:r>
            <a:r>
              <a:rPr lang="en-US" altLang="en-US" dirty="0">
                <a:latin typeface="Arial" panose="020B0604020202020204" pitchFamily="34" charset="0"/>
              </a:rPr>
              <a:t> if</a:t>
            </a:r>
          </a:p>
          <a:p>
            <a:pPr lvl="1"/>
            <a:r>
              <a:rPr lang="en-US" altLang="en-US" dirty="0"/>
              <a:t>V</a:t>
            </a:r>
            <a:r>
              <a:rPr lang="en-US" altLang="en-US" baseline="-33000" dirty="0"/>
              <a:t>A</a:t>
            </a:r>
            <a:r>
              <a:rPr lang="en-US" altLang="en-US" dirty="0"/>
              <a:t> </a:t>
            </a:r>
            <a:r>
              <a:rPr lang="en-US" altLang="en-US" dirty="0">
                <a:latin typeface="Symbol" panose="05050102010706020507" pitchFamily="18" charset="2"/>
              </a:rPr>
              <a:t>=</a:t>
            </a:r>
            <a:r>
              <a:rPr lang="en-US" altLang="en-US" dirty="0">
                <a:latin typeface="Arial" panose="020B0604020202020204" pitchFamily="34" charset="0"/>
              </a:rPr>
              <a:t> PV</a:t>
            </a:r>
            <a:r>
              <a:rPr lang="en-US" altLang="en-US" baseline="-33000" dirty="0">
                <a:latin typeface="Arial" panose="020B0604020202020204" pitchFamily="34" charset="0"/>
              </a:rPr>
              <a:t>A|B</a:t>
            </a:r>
            <a:r>
              <a:rPr lang="en-US" altLang="en-US" dirty="0">
                <a:latin typeface="Arial" panose="020B0604020202020204" pitchFamily="34" charset="0"/>
              </a:rPr>
              <a:t>(V</a:t>
            </a:r>
            <a:r>
              <a:rPr lang="en-US" altLang="en-US" baseline="-33000" dirty="0">
                <a:latin typeface="Arial" panose="020B0604020202020204" pitchFamily="34" charset="0"/>
              </a:rPr>
              <a:t>B</a:t>
            </a:r>
            <a:r>
              <a:rPr lang="en-US" altLang="en-US" dirty="0">
                <a:latin typeface="Arial" panose="020B0604020202020204" pitchFamily="34" charset="0"/>
              </a:rPr>
              <a:t>) and V</a:t>
            </a:r>
            <a:r>
              <a:rPr lang="en-US" altLang="en-US" baseline="-33000" dirty="0">
                <a:latin typeface="Arial" panose="020B0604020202020204" pitchFamily="34" charset="0"/>
              </a:rPr>
              <a:t>B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>
                <a:latin typeface="Symbol" panose="05050102010706020507" pitchFamily="18" charset="2"/>
              </a:rPr>
              <a:t>=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</a:rPr>
              <a:t>PV</a:t>
            </a:r>
            <a:r>
              <a:rPr lang="en-US" altLang="en-US" baseline="-33000" dirty="0" smtClean="0">
                <a:latin typeface="Arial" panose="020B0604020202020204" pitchFamily="34" charset="0"/>
              </a:rPr>
              <a:t>B|A</a:t>
            </a:r>
            <a:r>
              <a:rPr lang="en-US" altLang="en-US" dirty="0" smtClean="0">
                <a:latin typeface="Arial" panose="020B0604020202020204" pitchFamily="34" charset="0"/>
              </a:rPr>
              <a:t>(V</a:t>
            </a:r>
            <a:r>
              <a:rPr lang="en-US" altLang="en-US" baseline="-33000" dirty="0" smtClean="0">
                <a:latin typeface="Arial" panose="020B0604020202020204" pitchFamily="34" charset="0"/>
              </a:rPr>
              <a:t>A</a:t>
            </a:r>
            <a:r>
              <a:rPr lang="en-US" altLang="en-US" dirty="0" smtClean="0">
                <a:latin typeface="Arial" panose="020B0604020202020204" pitchFamily="34" charset="0"/>
              </a:rPr>
              <a:t>)</a:t>
            </a:r>
            <a:endParaRPr lang="en-US" altLang="en-US" dirty="0">
              <a:latin typeface="Arial" panose="020B0604020202020204" pitchFamily="34" charset="0"/>
            </a:endParaRPr>
          </a:p>
          <a:p>
            <a:pPr lvl="1">
              <a:buFontTx/>
              <a:buNone/>
            </a:pPr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92" y="1828800"/>
            <a:ext cx="2937521" cy="282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18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413576" cy="1066800"/>
          </a:xfrm>
        </p:spPr>
        <p:txBody>
          <a:bodyPr/>
          <a:lstStyle/>
          <a:p>
            <a:r>
              <a:rPr lang="en-US" dirty="0"/>
              <a:t>Optimal Reciprocal Collision </a:t>
            </a:r>
            <a:r>
              <a:rPr lang="en-US" dirty="0" smtClean="0"/>
              <a:t>Avoidance (ORCA)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28800"/>
            <a:ext cx="4741168" cy="4191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Nominally, </a:t>
            </a:r>
            <a:r>
              <a:rPr lang="en-US" dirty="0" smtClean="0"/>
              <a:t>the optimization velocities are equal to the current velocities, </a:t>
            </a:r>
            <a:r>
              <a:rPr lang="en-US" dirty="0"/>
              <a:t>such that the </a:t>
            </a:r>
            <a:r>
              <a:rPr lang="en-US" dirty="0" smtClean="0"/>
              <a:t>agents </a:t>
            </a:r>
            <a:r>
              <a:rPr lang="en-US" dirty="0"/>
              <a:t>have to deviate </a:t>
            </a:r>
            <a:r>
              <a:rPr lang="en-US" dirty="0" smtClean="0"/>
              <a:t>as little </a:t>
            </a:r>
            <a:r>
              <a:rPr lang="en-US" dirty="0"/>
              <a:t>as possible from their current trajectories to avoid collisions</a:t>
            </a:r>
            <a:endParaRPr lang="en-US" altLang="en-US" dirty="0" smtClean="0"/>
          </a:p>
          <a:p>
            <a:r>
              <a:rPr lang="en-US" altLang="en-US" dirty="0" smtClean="0"/>
              <a:t>u </a:t>
            </a:r>
            <a:r>
              <a:rPr lang="en-US" altLang="en-US" dirty="0"/>
              <a:t>– Vector which escapes VO</a:t>
            </a:r>
            <a:r>
              <a:rPr lang="el-GR" altLang="en-US" baseline="30000" dirty="0"/>
              <a:t>τ</a:t>
            </a:r>
            <a:r>
              <a:rPr lang="en-US" altLang="en-US" baseline="-25000" dirty="0"/>
              <a:t>A|B</a:t>
            </a:r>
            <a:r>
              <a:rPr lang="en-US" altLang="en-US" dirty="0"/>
              <a:t> </a:t>
            </a:r>
          </a:p>
          <a:p>
            <a:pPr lvl="1"/>
            <a:r>
              <a:rPr lang="en-US" altLang="en-US" dirty="0"/>
              <a:t>Each </a:t>
            </a:r>
            <a:r>
              <a:rPr lang="en-US" altLang="en-US" dirty="0" smtClean="0"/>
              <a:t>agent </a:t>
            </a:r>
            <a:r>
              <a:rPr lang="en-US" altLang="en-US" dirty="0"/>
              <a:t>is responsible for ½u</a:t>
            </a:r>
          </a:p>
          <a:p>
            <a:r>
              <a:rPr lang="en-US" altLang="en-US" dirty="0"/>
              <a:t>ORCA</a:t>
            </a:r>
            <a:r>
              <a:rPr lang="el-GR" altLang="en-US" baseline="30000" dirty="0"/>
              <a:t>τ</a:t>
            </a:r>
            <a:r>
              <a:rPr lang="en-US" altLang="en-US" baseline="-25000" dirty="0"/>
              <a:t>A|B </a:t>
            </a:r>
            <a:r>
              <a:rPr lang="en-US" altLang="en-US" dirty="0"/>
              <a:t> </a:t>
            </a:r>
            <a:endParaRPr lang="en-US" altLang="en-US" baseline="-25000" dirty="0"/>
          </a:p>
          <a:p>
            <a:pPr lvl="1"/>
            <a:r>
              <a:rPr lang="en-US" altLang="en-US" dirty="0"/>
              <a:t>The set of velocities allowed to A</a:t>
            </a:r>
          </a:p>
          <a:p>
            <a:pPr lvl="1"/>
            <a:r>
              <a:rPr lang="en-US" altLang="en-US" dirty="0"/>
              <a:t>Sufficient condition for collision avoidance if B chooses from ORCA</a:t>
            </a:r>
            <a:r>
              <a:rPr lang="el-GR" altLang="en-US" baseline="30000" dirty="0"/>
              <a:t>τ</a:t>
            </a:r>
            <a:r>
              <a:rPr lang="en-US" altLang="en-US" baseline="-25000" dirty="0" smtClean="0"/>
              <a:t>A|B</a:t>
            </a:r>
          </a:p>
          <a:p>
            <a:pPr lvl="1"/>
            <a:r>
              <a:rPr lang="en-US" altLang="en-US" dirty="0" smtClean="0"/>
              <a:t>Formally:</a:t>
            </a:r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546" y="1582797"/>
            <a:ext cx="4525621" cy="3840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932" y="5713605"/>
            <a:ext cx="3935933" cy="5347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812" y="6351167"/>
            <a:ext cx="8639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Van Den Berg, J., Guy, S., Lin, M., &amp;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Manocha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D. (2011). Reciprocal n-body collision avoidance.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Robotics research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3-19.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0908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</a:t>
            </a:r>
            <a:r>
              <a:rPr lang="en-US" dirty="0"/>
              <a:t>-Body Collision Avoidance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28800"/>
            <a:ext cx="5533255" cy="4191000"/>
          </a:xfrm>
        </p:spPr>
        <p:txBody>
          <a:bodyPr/>
          <a:lstStyle/>
          <a:p>
            <a:r>
              <a:rPr lang="en-US" altLang="en-US" dirty="0"/>
              <a:t>Choose a velocity inside ALL pair-wise </a:t>
            </a:r>
            <a:r>
              <a:rPr lang="en-US" altLang="en-US" dirty="0" smtClean="0"/>
              <a:t>ORCAs.</a:t>
            </a:r>
            <a:endParaRPr lang="en-US" altLang="en-US" dirty="0"/>
          </a:p>
          <a:p>
            <a:r>
              <a:rPr lang="en-US" altLang="en-US" dirty="0"/>
              <a:t>Efficient O(n) implementation w/ Linear </a:t>
            </a:r>
            <a:r>
              <a:rPr lang="en-US" altLang="en-US" dirty="0" smtClean="0"/>
              <a:t>Programming.</a:t>
            </a:r>
          </a:p>
          <a:p>
            <a:r>
              <a:rPr lang="en-US" altLang="en-US" dirty="0" smtClean="0"/>
              <a:t>In each time step for each agent: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US" altLang="en-US" dirty="0" smtClean="0"/>
              <a:t>Find neighbors using </a:t>
            </a:r>
            <a:r>
              <a:rPr lang="en-US" altLang="en-US" dirty="0" err="1" smtClean="0"/>
              <a:t>Kd</a:t>
            </a:r>
            <a:r>
              <a:rPr lang="en-US" altLang="en-US" dirty="0" smtClean="0"/>
              <a:t> tree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US" altLang="en-US" dirty="0" smtClean="0"/>
              <a:t>Calculate </a:t>
            </a:r>
            <a:r>
              <a:rPr lang="en-US" altLang="en-US" dirty="0" err="1" smtClean="0"/>
              <a:t>Minkowski</a:t>
            </a:r>
            <a:r>
              <a:rPr lang="en-US" altLang="en-US" dirty="0" smtClean="0"/>
              <a:t> sums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US" altLang="en-US" dirty="0" smtClean="0"/>
              <a:t>Find ORCA constraint line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US" altLang="en-US" dirty="0" smtClean="0"/>
              <a:t>Solve for new speed by linear programming</a:t>
            </a:r>
            <a:endParaRPr lang="en-US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444" y="1700808"/>
            <a:ext cx="4392488" cy="341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68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Densely Packed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828800"/>
            <a:ext cx="9133656" cy="4191000"/>
          </a:xfrm>
        </p:spPr>
        <p:txBody>
          <a:bodyPr/>
          <a:lstStyle/>
          <a:p>
            <a:r>
              <a:rPr lang="en-US" altLang="en-US" dirty="0"/>
              <a:t>If </a:t>
            </a:r>
            <a:r>
              <a:rPr lang="en-US" altLang="en-US" dirty="0" err="1"/>
              <a:t>V</a:t>
            </a:r>
            <a:r>
              <a:rPr lang="en-US" altLang="en-US" baseline="30000" dirty="0" err="1"/>
              <a:t>opt</a:t>
            </a:r>
            <a:r>
              <a:rPr lang="en-US" altLang="en-US" dirty="0"/>
              <a:t> != 0, solution may not exist</a:t>
            </a:r>
          </a:p>
          <a:p>
            <a:pPr lvl="1"/>
            <a:r>
              <a:rPr lang="en-US" altLang="en-US" dirty="0"/>
              <a:t>Find the “least bad” velocity</a:t>
            </a:r>
          </a:p>
          <a:p>
            <a:pPr lvl="1"/>
            <a:r>
              <a:rPr lang="en-US" altLang="en-US" dirty="0"/>
              <a:t>Efficient implementation possible with 3D linear </a:t>
            </a:r>
            <a:r>
              <a:rPr lang="en-US" altLang="en-US" dirty="0" smtClean="0"/>
              <a:t>programming that </a:t>
            </a:r>
            <a:r>
              <a:rPr lang="en-US" dirty="0"/>
              <a:t>still runs in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 expected </a:t>
            </a:r>
            <a:r>
              <a:rPr lang="en-US" dirty="0" smtClean="0"/>
              <a:t>time</a:t>
            </a:r>
          </a:p>
          <a:p>
            <a:r>
              <a:rPr lang="en-US" dirty="0"/>
              <a:t>Note that in these dense cases, the new velocity selected for the </a:t>
            </a:r>
            <a:r>
              <a:rPr lang="en-US" dirty="0" smtClean="0"/>
              <a:t>agent </a:t>
            </a:r>
            <a:r>
              <a:rPr lang="en-US" dirty="0"/>
              <a:t>does </a:t>
            </a:r>
            <a:r>
              <a:rPr lang="en-US" dirty="0" smtClean="0"/>
              <a:t>not depend </a:t>
            </a:r>
            <a:r>
              <a:rPr lang="en-US" dirty="0"/>
              <a:t>on the </a:t>
            </a:r>
            <a:r>
              <a:rPr lang="en-US" dirty="0" smtClean="0"/>
              <a:t>agent’s </a:t>
            </a:r>
            <a:r>
              <a:rPr lang="en-US" dirty="0"/>
              <a:t>preferred velocity. This means that the </a:t>
            </a:r>
            <a:r>
              <a:rPr lang="en-US" dirty="0" smtClean="0"/>
              <a:t>agent </a:t>
            </a:r>
            <a:r>
              <a:rPr lang="en-US" dirty="0"/>
              <a:t>‘</a:t>
            </a:r>
            <a:r>
              <a:rPr lang="en-US" dirty="0" smtClean="0"/>
              <a:t>goes with the flow’.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84" y="4204505"/>
            <a:ext cx="5256584" cy="204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37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Obstacles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828800"/>
            <a:ext cx="8686801" cy="1528192"/>
          </a:xfrm>
        </p:spPr>
        <p:txBody>
          <a:bodyPr/>
          <a:lstStyle/>
          <a:p>
            <a:r>
              <a:rPr lang="en-US" altLang="en-US" dirty="0"/>
              <a:t>ORCAs can also be created for obstacles in the environment</a:t>
            </a:r>
          </a:p>
          <a:p>
            <a:r>
              <a:rPr lang="en-US" altLang="en-US" dirty="0"/>
              <a:t>ORCA is half-plane tangent to VO</a:t>
            </a:r>
            <a:r>
              <a:rPr lang="el-GR" altLang="en-US" baseline="30000" dirty="0"/>
              <a:t> τ </a:t>
            </a:r>
            <a:r>
              <a:rPr lang="en-US" altLang="en-US" baseline="-25000" dirty="0"/>
              <a:t>A|O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40" y="2924944"/>
            <a:ext cx="656014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9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ORCA can fail when there is perfect symmetry between agents.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876" y="5871520"/>
            <a:ext cx="3057525" cy="400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396" y="5873168"/>
            <a:ext cx="3086100" cy="342900"/>
          </a:xfrm>
          <a:prstGeom prst="rect">
            <a:avLst/>
          </a:prstGeom>
        </p:spPr>
      </p:pic>
      <p:pic>
        <p:nvPicPr>
          <p:cNvPr id="8" name="Pedestrian Simulation - ORCA 2017_11_4 21_14_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8152" y="2445107"/>
            <a:ext cx="4416151" cy="3312113"/>
          </a:xfrm>
          <a:prstGeom prst="rect">
            <a:avLst/>
          </a:prstGeom>
        </p:spPr>
      </p:pic>
      <p:pic>
        <p:nvPicPr>
          <p:cNvPr id="9" name="Pedestrian Simulation - ORCA 2017_11_4 21_20_1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50396" y="2445106"/>
            <a:ext cx="4416150" cy="331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</a:t>
            </a:r>
            <a:r>
              <a:rPr lang="en-US" dirty="0" smtClean="0"/>
              <a:t>of ORCA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disc overestimates the actual profile of the </a:t>
            </a:r>
            <a:r>
              <a:rPr lang="en-US" dirty="0" smtClean="0"/>
              <a:t>robots or humans (overly conservative).</a:t>
            </a:r>
            <a:endParaRPr lang="en-US" dirty="0"/>
          </a:p>
          <a:p>
            <a:r>
              <a:rPr lang="en-US" dirty="0"/>
              <a:t>2D ellipses provide a </a:t>
            </a:r>
            <a:r>
              <a:rPr lang="en-US" dirty="0" smtClean="0"/>
              <a:t>better approximation </a:t>
            </a:r>
            <a:r>
              <a:rPr lang="en-US" dirty="0"/>
              <a:t>of human body in terms of shape and </a:t>
            </a:r>
            <a:r>
              <a:rPr lang="en-US" dirty="0" smtClean="0"/>
              <a:t>movement.</a:t>
            </a:r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52" y="3359142"/>
            <a:ext cx="5832648" cy="266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5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828800"/>
            <a:ext cx="10213776" cy="4191000"/>
          </a:xfrm>
        </p:spPr>
        <p:txBody>
          <a:bodyPr/>
          <a:lstStyle/>
          <a:p>
            <a:r>
              <a:rPr lang="en-US" dirty="0" smtClean="0"/>
              <a:t>Velocity Obstacle (VO) is a well studied method in </a:t>
            </a:r>
            <a:r>
              <a:rPr lang="en-US" dirty="0"/>
              <a:t>c</a:t>
            </a:r>
            <a:r>
              <a:rPr lang="en-US" dirty="0" smtClean="0"/>
              <a:t>ollision avoidance problems</a:t>
            </a:r>
          </a:p>
          <a:p>
            <a:r>
              <a:rPr lang="en-US" dirty="0" smtClean="0"/>
              <a:t>It requires no communication between agents or central coordination</a:t>
            </a:r>
          </a:p>
          <a:p>
            <a:r>
              <a:rPr lang="en-US" dirty="0" smtClean="0"/>
              <a:t>It is efficient for real-time collision avoidance</a:t>
            </a:r>
          </a:p>
          <a:p>
            <a:r>
              <a:rPr lang="en-US" dirty="0" smtClean="0"/>
              <a:t>Extensions of VO include </a:t>
            </a:r>
            <a:endParaRPr lang="en-US" dirty="0"/>
          </a:p>
          <a:p>
            <a:pPr lvl="1"/>
            <a:r>
              <a:rPr lang="en-US" dirty="0" smtClean="0"/>
              <a:t>Reciprocal Velocity Obstacle (RVO)</a:t>
            </a:r>
          </a:p>
          <a:p>
            <a:pPr lvl="1"/>
            <a:r>
              <a:rPr lang="en-US" dirty="0"/>
              <a:t>Hybrid Reciprocal Velocity Obstacle (HRVO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Optimal Reciprocal </a:t>
            </a:r>
            <a:r>
              <a:rPr lang="en-US" dirty="0"/>
              <a:t>Collision Avoidance (</a:t>
            </a:r>
            <a:r>
              <a:rPr lang="en-US" dirty="0" smtClean="0"/>
              <a:t>ORCA)</a:t>
            </a:r>
          </a:p>
          <a:p>
            <a:pPr lvl="1"/>
            <a:r>
              <a:rPr lang="en-US" dirty="0" smtClean="0"/>
              <a:t>Reciprocal </a:t>
            </a:r>
            <a:r>
              <a:rPr lang="en-US" dirty="0"/>
              <a:t>Collision Avoidance with Elliptical </a:t>
            </a:r>
            <a:r>
              <a:rPr lang="en-US" dirty="0" smtClean="0"/>
              <a:t>Agents (EORCA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Reciprocally-Rotating Velocity </a:t>
            </a:r>
            <a:r>
              <a:rPr lang="en-US" dirty="0" smtClean="0"/>
              <a:t>Obstacles (RRVO)</a:t>
            </a:r>
            <a:endParaRPr lang="en-US" dirty="0" smtClean="0"/>
          </a:p>
          <a:p>
            <a:pPr lvl="1"/>
            <a:r>
              <a:rPr lang="en-US" dirty="0" smtClean="0"/>
              <a:t>and potentially more…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3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1124744"/>
            <a:ext cx="8845624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Reciprocal </a:t>
            </a:r>
            <a:r>
              <a:rPr lang="en-US" dirty="0"/>
              <a:t>Collision Avoidance with Elliptical Agents (EORCA)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/>
              <a:t>(A) Two </a:t>
            </a:r>
            <a:r>
              <a:rPr lang="en-US" dirty="0"/>
              <a:t>agents are moving toward one another in space</a:t>
            </a:r>
            <a:r>
              <a:rPr lang="en-US" dirty="0" smtClean="0"/>
              <a:t>.</a:t>
            </a:r>
          </a:p>
          <a:p>
            <a:pPr marL="45720" indent="0">
              <a:buNone/>
            </a:pPr>
            <a:r>
              <a:rPr lang="en-US" dirty="0" smtClean="0"/>
              <a:t>(B) The </a:t>
            </a:r>
            <a:r>
              <a:rPr lang="en-US" dirty="0"/>
              <a:t>velocity obstacle for X induced by Y takes the shape of a truncated cone. The apex of the cone is located at the origin in </a:t>
            </a:r>
            <a:r>
              <a:rPr lang="en-US" dirty="0" smtClean="0"/>
              <a:t>velocity space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680" y="2996952"/>
            <a:ext cx="6192688" cy="33946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820" y="6375588"/>
            <a:ext cx="9361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Best, A.,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Narang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S., &amp;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Manocha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D. (2016, May). Real-time reciprocal collision avoidance with elliptical agents. In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Robotics and Automation (ICRA), 2016 IEEE International Conference on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(pp. 298-305). IEEE.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383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1124744"/>
            <a:ext cx="8845624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Reciprocal </a:t>
            </a:r>
            <a:r>
              <a:rPr lang="en-US" dirty="0"/>
              <a:t>Collision Avoidance with Elliptical Agents (EORCA)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/>
              <a:t>(C) </a:t>
            </a:r>
            <a:r>
              <a:rPr lang="en-US" dirty="0"/>
              <a:t>The set </a:t>
            </a:r>
            <a:r>
              <a:rPr lang="en-US" dirty="0" smtClean="0"/>
              <a:t>of permitted </a:t>
            </a:r>
            <a:r>
              <a:rPr lang="en-US" dirty="0"/>
              <a:t>velocities for agent X w.r.t. Y represented by the </a:t>
            </a:r>
            <a:r>
              <a:rPr lang="en-US" dirty="0" smtClean="0"/>
              <a:t>half-plan constraint                     .</a:t>
            </a:r>
          </a:p>
          <a:p>
            <a:pPr marL="45720" indent="0">
              <a:buNone/>
            </a:pPr>
            <a:r>
              <a:rPr lang="en-US" dirty="0" smtClean="0"/>
              <a:t>(D)(E) </a:t>
            </a:r>
            <a:r>
              <a:rPr lang="en-US" dirty="0"/>
              <a:t>An agent moves toward a line segment obstacle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680" y="3140968"/>
            <a:ext cx="6192688" cy="3394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24" y="2178512"/>
            <a:ext cx="1174857" cy="30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1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1124744"/>
            <a:ext cx="8845624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Reciprocal </a:t>
            </a:r>
            <a:r>
              <a:rPr lang="en-US" dirty="0"/>
              <a:t>Collision Avoidance with Elliptical Agents (EORCA)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 smtClean="0"/>
              <a:t>(F) Determine </a:t>
            </a:r>
            <a:r>
              <a:rPr lang="en-US" dirty="0"/>
              <a:t>a feasible velocity inside the union of all the </a:t>
            </a:r>
            <a:r>
              <a:rPr lang="en-US" dirty="0" smtClean="0"/>
              <a:t>ERVO sets. </a:t>
            </a:r>
            <a:r>
              <a:rPr lang="en-US" dirty="0"/>
              <a:t>A new velocity is chosen from the region of feasible </a:t>
            </a:r>
            <a:r>
              <a:rPr lang="en-US" dirty="0" smtClean="0"/>
              <a:t>velocities.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680" y="3140968"/>
            <a:ext cx="6192688" cy="339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0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620688"/>
            <a:ext cx="8845624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Precomputation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Computing </a:t>
            </a:r>
            <a:r>
              <a:rPr lang="en-US" dirty="0" err="1" smtClean="0"/>
              <a:t>Minkowski</a:t>
            </a:r>
            <a:r>
              <a:rPr lang="en-US" dirty="0" smtClean="0"/>
              <a:t> sums of ellipses is considerably more expensive than using disks. Precomputing </a:t>
            </a:r>
            <a:r>
              <a:rPr lang="en-US" dirty="0"/>
              <a:t>pair-wise </a:t>
            </a:r>
            <a:r>
              <a:rPr lang="en-US" dirty="0" err="1"/>
              <a:t>Minkowski</a:t>
            </a:r>
            <a:r>
              <a:rPr lang="en-US" dirty="0"/>
              <a:t> sums between ellipses with different </a:t>
            </a:r>
            <a:r>
              <a:rPr lang="en-US" dirty="0" smtClean="0"/>
              <a:t>orientations to maintain real-time performance. </a:t>
            </a:r>
          </a:p>
          <a:p>
            <a:r>
              <a:rPr lang="en-US" dirty="0" smtClean="0"/>
              <a:t>The precomputation </a:t>
            </a:r>
            <a:r>
              <a:rPr lang="en-US" dirty="0"/>
              <a:t>time is on the order of minutes and </a:t>
            </a:r>
            <a:r>
              <a:rPr lang="en-US" dirty="0" smtClean="0"/>
              <a:t>spatial complexity is                   </a:t>
            </a:r>
            <a:r>
              <a:rPr lang="en-US" dirty="0"/>
              <a:t>where m is the number of </a:t>
            </a:r>
            <a:r>
              <a:rPr lang="en-US" dirty="0" smtClean="0"/>
              <a:t>samples on </a:t>
            </a:r>
            <a:r>
              <a:rPr lang="en-US" dirty="0"/>
              <a:t>the ellipse and o is the number of orientation </a:t>
            </a:r>
            <a:r>
              <a:rPr lang="en-US" dirty="0" smtClean="0"/>
              <a:t>intervals (120MB </a:t>
            </a:r>
            <a:r>
              <a:rPr lang="en-US" dirty="0"/>
              <a:t>for o = 72</a:t>
            </a:r>
            <a:r>
              <a:rPr lang="en-US" dirty="0" smtClean="0"/>
              <a:t>; m </a:t>
            </a:r>
            <a:r>
              <a:rPr lang="en-US" dirty="0"/>
              <a:t>= 100).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212" y="4077072"/>
            <a:ext cx="2952750" cy="2419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68" y="3212976"/>
            <a:ext cx="1056000" cy="2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28800"/>
            <a:ext cx="5029200" cy="4191000"/>
          </a:xfrm>
        </p:spPr>
        <p:txBody>
          <a:bodyPr/>
          <a:lstStyle/>
          <a:p>
            <a:r>
              <a:rPr lang="en-US" dirty="0"/>
              <a:t>ERVO-C: In the simplest case, the agents maintain </a:t>
            </a:r>
            <a:r>
              <a:rPr lang="en-US" dirty="0" smtClean="0"/>
              <a:t>their orientation </a:t>
            </a:r>
            <a:r>
              <a:rPr lang="en-US" dirty="0"/>
              <a:t>between successive simulation </a:t>
            </a:r>
            <a:r>
              <a:rPr lang="en-US" dirty="0" smtClean="0"/>
              <a:t>time-steps.</a:t>
            </a:r>
          </a:p>
          <a:p>
            <a:r>
              <a:rPr lang="en-US" dirty="0"/>
              <a:t>In some cases, the agent must change </a:t>
            </a:r>
            <a:r>
              <a:rPr lang="en-US" dirty="0" smtClean="0"/>
              <a:t>its orientation </a:t>
            </a:r>
            <a:r>
              <a:rPr lang="en-US" dirty="0"/>
              <a:t>in order to find a collision-free velocity.</a:t>
            </a:r>
          </a:p>
        </p:txBody>
      </p:sp>
      <p:pic>
        <p:nvPicPr>
          <p:cNvPr id="4" name="Elliptical Agents - Conservative Collision Avoidanc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129" end="4651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6420" y="1829084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651" y="3924300"/>
            <a:ext cx="4810324" cy="15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EROCA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orientation update </a:t>
            </a:r>
            <a:r>
              <a:rPr lang="en-US" dirty="0"/>
              <a:t>is decoupled from the velocity </a:t>
            </a:r>
            <a:r>
              <a:rPr lang="en-US" dirty="0" smtClean="0"/>
              <a:t>computation, instead of being updated simultaneously with velocity.</a:t>
            </a:r>
            <a:endParaRPr lang="en-US" dirty="0"/>
          </a:p>
          <a:p>
            <a:r>
              <a:rPr lang="en-US" dirty="0"/>
              <a:t>ERVO algorithm without </a:t>
            </a:r>
            <a:r>
              <a:rPr lang="en-US" dirty="0" smtClean="0"/>
              <a:t>precomputation is </a:t>
            </a:r>
            <a:r>
              <a:rPr lang="en-US" dirty="0"/>
              <a:t>expensive compared to disc-based </a:t>
            </a:r>
            <a:r>
              <a:rPr lang="en-US" dirty="0" smtClean="0"/>
              <a:t>methods and </a:t>
            </a:r>
            <a:r>
              <a:rPr lang="en-US" dirty="0"/>
              <a:t>the choice of an appropriate orientation interval is </a:t>
            </a:r>
            <a:r>
              <a:rPr lang="en-US" dirty="0" smtClean="0"/>
              <a:t>not easy.</a:t>
            </a:r>
          </a:p>
          <a:p>
            <a:r>
              <a:rPr lang="en-US" dirty="0" smtClean="0"/>
              <a:t>ERVO </a:t>
            </a:r>
            <a:r>
              <a:rPr lang="en-US" dirty="0"/>
              <a:t>assumes perfect sensing and </a:t>
            </a:r>
            <a:r>
              <a:rPr lang="en-US" dirty="0" smtClean="0"/>
              <a:t>does not </a:t>
            </a:r>
            <a:r>
              <a:rPr lang="en-US" dirty="0"/>
              <a:t>account for hardware related </a:t>
            </a:r>
            <a:r>
              <a:rPr lang="en-US" dirty="0" smtClean="0"/>
              <a:t>errors.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38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1124744"/>
            <a:ext cx="8845624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Reciprocally-Rotating </a:t>
            </a:r>
            <a:r>
              <a:rPr lang="en-US" dirty="0"/>
              <a:t>Velocity Obstacles (RRVO</a:t>
            </a:r>
            <a:r>
              <a:rPr lang="en-US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28800"/>
            <a:ext cx="7333456" cy="4191000"/>
          </a:xfrm>
        </p:spPr>
        <p:txBody>
          <a:bodyPr/>
          <a:lstStyle/>
          <a:p>
            <a:r>
              <a:rPr lang="en-US" dirty="0" smtClean="0"/>
              <a:t>RRVO represents </a:t>
            </a:r>
            <a:r>
              <a:rPr lang="en-US" dirty="0"/>
              <a:t>agents as convex rotating </a:t>
            </a:r>
            <a:r>
              <a:rPr lang="en-US" dirty="0" smtClean="0"/>
              <a:t>polygons.</a:t>
            </a:r>
          </a:p>
          <a:p>
            <a:r>
              <a:rPr lang="en-US" dirty="0"/>
              <a:t>Agents avoid colliding with </a:t>
            </a:r>
            <a:r>
              <a:rPr lang="en-US" dirty="0" smtClean="0"/>
              <a:t>each other </a:t>
            </a:r>
            <a:r>
              <a:rPr lang="en-US" dirty="0"/>
              <a:t>while rotating by assuming their neighbors may </a:t>
            </a:r>
            <a:r>
              <a:rPr lang="en-US" dirty="0" smtClean="0"/>
              <a:t>rotate as </a:t>
            </a:r>
            <a:r>
              <a:rPr lang="en-US" dirty="0"/>
              <a:t>much as themselves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When agents </a:t>
            </a:r>
            <a:r>
              <a:rPr lang="en-US" dirty="0"/>
              <a:t>become near, so do the tangent points </a:t>
            </a:r>
            <a:r>
              <a:rPr lang="en-US" dirty="0" smtClean="0"/>
              <a:t>on </a:t>
            </a:r>
            <a:r>
              <a:rPr lang="en-US" dirty="0"/>
              <a:t>the </a:t>
            </a:r>
            <a:r>
              <a:rPr lang="en-US" dirty="0" err="1" smtClean="0"/>
              <a:t>Minkowski</a:t>
            </a:r>
            <a:r>
              <a:rPr lang="en-US" dirty="0" smtClean="0"/>
              <a:t> </a:t>
            </a:r>
            <a:r>
              <a:rPr lang="en-US" dirty="0"/>
              <a:t>sum </a:t>
            </a:r>
            <a:r>
              <a:rPr lang="en-US" dirty="0" smtClean="0"/>
              <a:t>between their </a:t>
            </a:r>
            <a:r>
              <a:rPr lang="en-US" dirty="0"/>
              <a:t>geometries</a:t>
            </a:r>
            <a:r>
              <a:rPr lang="en-US" dirty="0" smtClean="0"/>
              <a:t>. RRVO is able to resolve some cases ORCA cannot solve.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684" y="1828800"/>
            <a:ext cx="2194601" cy="1672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633" y="3986589"/>
            <a:ext cx="5544616" cy="19034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1805" y="6334780"/>
            <a:ext cx="9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Giese, A.,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Latypov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D., &amp; Amato, N. M. (2014, May). Reciprocally-rotating velocity obstacles. In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Robotics and Automation (ICRA), 2014 IEEE International Conference on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(pp. 3234-3241). IEEE.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984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1124744"/>
            <a:ext cx="8845624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Reciprocally-Rotating Velocity Obstacles (RRVO)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2" y="1828800"/>
            <a:ext cx="8845623" cy="520080"/>
          </a:xfrm>
        </p:spPr>
        <p:txBody>
          <a:bodyPr/>
          <a:lstStyle/>
          <a:p>
            <a:r>
              <a:rPr lang="en-US" dirty="0" smtClean="0"/>
              <a:t>Velocity and orientation are optimized simultaneously with RRVO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428" y="2492896"/>
            <a:ext cx="4494820" cy="1945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833" y="2106978"/>
            <a:ext cx="1290510" cy="77183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065213" y="2331198"/>
            <a:ext cx="5173216" cy="4194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Algorithm summary</a:t>
            </a:r>
          </a:p>
          <a:p>
            <a:pPr lvl="1"/>
            <a:r>
              <a:rPr lang="en-US" dirty="0"/>
              <a:t>Agents assume that the reachable change in their own orientation is the same reachable change by any neighbor.</a:t>
            </a:r>
          </a:p>
          <a:p>
            <a:pPr lvl="1"/>
            <a:r>
              <a:rPr lang="en-US" dirty="0"/>
              <a:t>If a rotation causes collision with any neighbors’ set of potential orientations, no more linear programs are created.</a:t>
            </a:r>
          </a:p>
          <a:p>
            <a:pPr lvl="1"/>
            <a:r>
              <a:rPr lang="en-US" dirty="0"/>
              <a:t>All linear programs are solved and some function is applied on the resulting choices to choose an optimal one</a:t>
            </a:r>
            <a:r>
              <a:rPr lang="en-US" dirty="0" smtClean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107" y="4578424"/>
            <a:ext cx="3666728" cy="144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1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1124744"/>
            <a:ext cx="8845624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Reciprocally-Rotating Velocity Obstacles (RRVO)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44824"/>
            <a:ext cx="5245223" cy="4191000"/>
          </a:xfrm>
        </p:spPr>
        <p:txBody>
          <a:bodyPr/>
          <a:lstStyle/>
          <a:p>
            <a:r>
              <a:rPr lang="en-US" dirty="0" smtClean="0"/>
              <a:t>Further optimization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/>
              <a:t>Linear program feasibility (favor linear programs </a:t>
            </a:r>
            <a:r>
              <a:rPr lang="en-US" dirty="0" smtClean="0"/>
              <a:t>that don’t </a:t>
            </a:r>
            <a:r>
              <a:rPr lang="en-US" dirty="0"/>
              <a:t>relax constraints</a:t>
            </a:r>
            <a:r>
              <a:rPr lang="en-US" dirty="0" smtClean="0"/>
              <a:t>)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US" dirty="0" smtClean="0"/>
              <a:t>  Minimization </a:t>
            </a:r>
            <a:r>
              <a:rPr lang="en-US" dirty="0"/>
              <a:t>of </a:t>
            </a:r>
            <a:r>
              <a:rPr lang="en-US" dirty="0"/>
              <a:t> </a:t>
            </a:r>
            <a:r>
              <a:rPr lang="en-US" dirty="0" smtClean="0"/>
              <a:t>                          (</a:t>
            </a:r>
            <a:r>
              <a:rPr lang="en-US" dirty="0"/>
              <a:t>favor those that </a:t>
            </a:r>
            <a:r>
              <a:rPr lang="en-US" dirty="0" smtClean="0"/>
              <a:t>allow agents </a:t>
            </a:r>
            <a:r>
              <a:rPr lang="en-US" dirty="0"/>
              <a:t>to face their velocity vectors</a:t>
            </a:r>
            <a:r>
              <a:rPr lang="en-US" dirty="0" smtClean="0"/>
              <a:t>)</a:t>
            </a:r>
          </a:p>
          <a:p>
            <a:pPr marL="708660" lvl="1" indent="-342900">
              <a:buFont typeface="+mj-lt"/>
              <a:buAutoNum type="arabicPeriod"/>
            </a:pPr>
            <a:r>
              <a:rPr lang="en-US" dirty="0" smtClean="0"/>
              <a:t>  Minimization </a:t>
            </a:r>
            <a:r>
              <a:rPr lang="en-US" dirty="0"/>
              <a:t>of </a:t>
            </a:r>
            <a:r>
              <a:rPr lang="en-US" dirty="0"/>
              <a:t> </a:t>
            </a:r>
            <a:r>
              <a:rPr lang="en-US" dirty="0" smtClean="0"/>
              <a:t>               </a:t>
            </a:r>
            <a:r>
              <a:rPr lang="en-US" dirty="0"/>
              <a:t>(favor those that </a:t>
            </a:r>
            <a:r>
              <a:rPr lang="en-US" dirty="0" smtClean="0"/>
              <a:t>allow agents </a:t>
            </a:r>
            <a:r>
              <a:rPr lang="en-US" dirty="0"/>
              <a:t>to follow their preferred velocities)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148" y="2911625"/>
            <a:ext cx="1368152" cy="213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148" y="3778000"/>
            <a:ext cx="792088" cy="194941"/>
          </a:xfrm>
          <a:prstGeom prst="rect">
            <a:avLst/>
          </a:prstGeom>
        </p:spPr>
      </p:pic>
      <p:pic>
        <p:nvPicPr>
          <p:cNvPr id="11" name="RRVOvsORC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6420" y="1916832"/>
            <a:ext cx="4521705" cy="25435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1804" y="5993154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https://parasol.tamu.edu/dsmft/research/flock/rrvo.php</a:t>
            </a:r>
          </a:p>
        </p:txBody>
      </p:sp>
    </p:spTree>
    <p:extLst>
      <p:ext uri="{BB962C8B-B14F-4D97-AF65-F5344CB8AC3E}">
        <p14:creationId xmlns:p14="http://schemas.microsoft.com/office/powerpoint/2010/main" val="118400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1124744"/>
            <a:ext cx="8845624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Performance of RRVO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44824"/>
            <a:ext cx="4019856" cy="4191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RRVO approximates the bounds on </a:t>
            </a:r>
            <a:r>
              <a:rPr lang="en-US" dirty="0" smtClean="0"/>
              <a:t>              by discretizing the </a:t>
            </a:r>
            <a:r>
              <a:rPr lang="en-US" dirty="0"/>
              <a:t>set of rotations by the constant </a:t>
            </a:r>
            <a:r>
              <a:rPr lang="en-US" dirty="0" smtClean="0"/>
              <a:t>   .</a:t>
            </a:r>
          </a:p>
          <a:p>
            <a:r>
              <a:rPr lang="en-US" dirty="0" smtClean="0"/>
              <a:t>Theoretical complexity is</a:t>
            </a:r>
          </a:p>
          <a:p>
            <a:endParaRPr lang="en-US" dirty="0" smtClean="0"/>
          </a:p>
          <a:p>
            <a:r>
              <a:rPr lang="en-US" dirty="0" smtClean="0"/>
              <a:t>RRVO can also be run at interactive rate.</a:t>
            </a:r>
          </a:p>
          <a:p>
            <a:r>
              <a:rPr lang="en-US" dirty="0" smtClean="0"/>
              <a:t>Even a </a:t>
            </a:r>
            <a:r>
              <a:rPr lang="en-US" dirty="0"/>
              <a:t>little bit of rotation results in much less </a:t>
            </a:r>
            <a:r>
              <a:rPr lang="en-US" dirty="0" smtClean="0"/>
              <a:t>deadlock.</a:t>
            </a:r>
          </a:p>
          <a:p>
            <a:r>
              <a:rPr lang="en-US" dirty="0" smtClean="0"/>
              <a:t>Low </a:t>
            </a:r>
            <a:r>
              <a:rPr lang="en-US" dirty="0"/>
              <a:t>amounts of </a:t>
            </a:r>
            <a:r>
              <a:rPr lang="en-US" dirty="0" smtClean="0"/>
              <a:t>collision and more direct </a:t>
            </a:r>
            <a:r>
              <a:rPr lang="en-US" dirty="0"/>
              <a:t>paths towards goals than ORCA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069" y="1844824"/>
            <a:ext cx="5561811" cy="18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5069" y="3917166"/>
            <a:ext cx="5473839" cy="18079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23" y="3068959"/>
            <a:ext cx="2048000" cy="2727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2120156"/>
            <a:ext cx="674590" cy="2287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28" y="2348880"/>
            <a:ext cx="105143" cy="1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0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Simplest case: two disk-shaped agents</a:t>
            </a:r>
            <a:endParaRPr lang="en-US" dirty="0"/>
          </a:p>
          <a:p>
            <a:r>
              <a:rPr lang="en-US" dirty="0" smtClean="0"/>
              <a:t>Different current velocity</a:t>
            </a:r>
            <a:endParaRPr lang="en-US" dirty="0"/>
          </a:p>
          <a:p>
            <a:r>
              <a:rPr lang="en-US" dirty="0" smtClean="0"/>
              <a:t>Will they collide and if so, how to avoid?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476" y="764704"/>
            <a:ext cx="2269669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1124744"/>
            <a:ext cx="8845624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Limitations of RRVO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44824"/>
            <a:ext cx="4525143" cy="4191000"/>
          </a:xfrm>
        </p:spPr>
        <p:txBody>
          <a:bodyPr/>
          <a:lstStyle/>
          <a:p>
            <a:r>
              <a:rPr lang="en-US" dirty="0" smtClean="0"/>
              <a:t>RRVO’s performance worsens relative to ORCA on the order of     . </a:t>
            </a:r>
          </a:p>
          <a:p>
            <a:r>
              <a:rPr lang="en-US" dirty="0" smtClean="0"/>
              <a:t>On some scenario RRVO results in more collisions than ORCA.</a:t>
            </a:r>
            <a:r>
              <a:rPr lang="en-US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736" y="1644811"/>
            <a:ext cx="3715144" cy="2609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02" y="2178224"/>
            <a:ext cx="202667" cy="21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212" y="4254663"/>
            <a:ext cx="6008167" cy="19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6464" y="2636912"/>
            <a:ext cx="2664296" cy="614164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2986" y="3251076"/>
            <a:ext cx="3011252" cy="376064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Questions or comments?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8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Velocity Obstacle (VO)</a:t>
            </a:r>
            <a:endParaRPr lang="en-US" dirty="0"/>
          </a:p>
        </p:txBody>
      </p:sp>
      <p:sp>
        <p:nvSpPr>
          <p:cNvPr id="3" name="Content Placeholder 2 1"/>
          <p:cNvSpPr>
            <a:spLocks noGrp="1"/>
          </p:cNvSpPr>
          <p:nvPr>
            <p:ph idx="1"/>
          </p:nvPr>
        </p:nvSpPr>
        <p:spPr>
          <a:xfrm>
            <a:off x="1065212" y="1828800"/>
            <a:ext cx="5389240" cy="4191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set consisting of all those velocities  </a:t>
            </a:r>
            <a:r>
              <a:rPr lang="en-US" dirty="0" smtClean="0"/>
              <a:t>            for </a:t>
            </a:r>
            <a:r>
              <a:rPr lang="en-US" dirty="0"/>
              <a:t>A that </a:t>
            </a:r>
            <a:r>
              <a:rPr lang="en-US" dirty="0" smtClean="0"/>
              <a:t>will result </a:t>
            </a:r>
            <a:r>
              <a:rPr lang="en-US" dirty="0"/>
              <a:t>in a collision at some moment in time </a:t>
            </a:r>
            <a:r>
              <a:rPr lang="en-US" dirty="0" smtClean="0"/>
              <a:t>B </a:t>
            </a:r>
            <a:r>
              <a:rPr lang="en-US" dirty="0"/>
              <a:t>moving at velocity </a:t>
            </a:r>
            <a:r>
              <a:rPr lang="en-US" dirty="0" smtClean="0"/>
              <a:t>     .</a:t>
            </a:r>
          </a:p>
          <a:p>
            <a:r>
              <a:rPr lang="en-US" dirty="0" smtClean="0"/>
              <a:t>The Velocity Obstacle divides velocity space of A into two distinct sets. If </a:t>
            </a:r>
            <a:r>
              <a:rPr lang="en-US" dirty="0"/>
              <a:t> </a:t>
            </a:r>
            <a:r>
              <a:rPr lang="en-US" dirty="0" smtClean="0"/>
              <a:t>      is inside               , they will collide in the next moment; otherwise they are collision free in the next moment</a:t>
            </a:r>
          </a:p>
          <a:p>
            <a:r>
              <a:rPr lang="en-US" dirty="0" smtClean="0"/>
              <a:t>Formally: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444" y="1772816"/>
            <a:ext cx="3960440" cy="2923984"/>
          </a:xfrm>
          <a:prstGeom prst="rect">
            <a:avLst/>
          </a:prstGeom>
        </p:spPr>
      </p:pic>
      <p:sp>
        <p:nvSpPr>
          <p:cNvPr id="6" name="Content Placeholder 2 2"/>
          <p:cNvSpPr txBox="1">
            <a:spLocks/>
          </p:cNvSpPr>
          <p:nvPr/>
        </p:nvSpPr>
        <p:spPr>
          <a:xfrm>
            <a:off x="6257960" y="4679288"/>
            <a:ext cx="4664048" cy="850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600" dirty="0"/>
              <a:t>The Velocity Obstacle </a:t>
            </a:r>
            <a:r>
              <a:rPr lang="en-US" sz="1600" dirty="0" smtClean="0"/>
              <a:t>of obstacle </a:t>
            </a:r>
            <a:r>
              <a:rPr lang="en-US" sz="1600" dirty="0"/>
              <a:t>B </a:t>
            </a:r>
            <a:r>
              <a:rPr lang="en-US" sz="1600" dirty="0" smtClean="0"/>
              <a:t>to agent </a:t>
            </a:r>
            <a:r>
              <a:rPr lang="en-US" sz="1600" dirty="0"/>
              <a:t>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892" y="5229200"/>
            <a:ext cx="4752528" cy="3106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205" y="1937520"/>
            <a:ext cx="292571" cy="150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748" y="2492896"/>
            <a:ext cx="297143" cy="1508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0" y="3273425"/>
            <a:ext cx="292571" cy="1508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72" y="3501008"/>
            <a:ext cx="883809" cy="2026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3812" y="6330754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Fiorini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P., &amp; Shiller, Z. (1998). Motion planning in dynamic environments using velocity obstacles.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The International Journal of Robotics Research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17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(7), 760-772.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51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Intuitive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28800"/>
            <a:ext cx="4525144" cy="2752328"/>
          </a:xfrm>
        </p:spPr>
        <p:txBody>
          <a:bodyPr/>
          <a:lstStyle/>
          <a:p>
            <a:r>
              <a:rPr lang="en-US" dirty="0" err="1"/>
              <a:t>Minkowski</a:t>
            </a:r>
            <a:r>
              <a:rPr lang="en-US" dirty="0"/>
              <a:t> algebra can be applied to polygons in order to determine possible </a:t>
            </a:r>
            <a:r>
              <a:rPr lang="en-US" dirty="0" smtClean="0"/>
              <a:t>intersections</a:t>
            </a:r>
          </a:p>
          <a:p>
            <a:r>
              <a:rPr lang="en-US" dirty="0" err="1" smtClean="0"/>
              <a:t>Minkowski</a:t>
            </a:r>
            <a:r>
              <a:rPr lang="en-US" dirty="0" smtClean="0"/>
              <a:t> sum can be calculated for arbitrary shapes, at </a:t>
            </a:r>
            <a:r>
              <a:rPr lang="en-US" altLang="zh-CN" dirty="0" smtClean="0"/>
              <a:t>varying</a:t>
            </a:r>
            <a:r>
              <a:rPr lang="en-US" dirty="0" smtClean="0"/>
              <a:t> cost of time</a:t>
            </a:r>
            <a:endParaRPr lang="en-US" dirty="0"/>
          </a:p>
        </p:txBody>
      </p:sp>
      <p:pic>
        <p:nvPicPr>
          <p:cNvPr id="4" name="Minkowski collision dete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7750" y="1340768"/>
            <a:ext cx="6011250" cy="41141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84151" y="5545397"/>
            <a:ext cx="5326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https://www.youtube.com/watch?v=lDkYE9vvrTY</a:t>
            </a:r>
          </a:p>
        </p:txBody>
      </p:sp>
    </p:spTree>
    <p:extLst>
      <p:ext uri="{BB962C8B-B14F-4D97-AF65-F5344CB8AC3E}">
        <p14:creationId xmlns:p14="http://schemas.microsoft.com/office/powerpoint/2010/main" val="33881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VO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agent assuming other agents is unresponsive.</a:t>
            </a:r>
            <a:endParaRPr lang="en-US" dirty="0"/>
          </a:p>
          <a:p>
            <a:r>
              <a:rPr lang="en-US" dirty="0" smtClean="0"/>
              <a:t>Will cause zig-zag path (oscillation)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884" y="3140968"/>
            <a:ext cx="6252739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2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Reciprocal Velocity Obstacles (RVO)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28800"/>
            <a:ext cx="5821287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>Assuming </a:t>
            </a:r>
            <a:r>
              <a:rPr lang="en-US" dirty="0"/>
              <a:t>other agent is mutually </a:t>
            </a:r>
            <a:r>
              <a:rPr lang="en-US" dirty="0" smtClean="0"/>
              <a:t>cooperating.</a:t>
            </a:r>
          </a:p>
          <a:p>
            <a:r>
              <a:rPr lang="en-US" dirty="0" smtClean="0"/>
              <a:t>Instead </a:t>
            </a:r>
            <a:r>
              <a:rPr lang="en-US" dirty="0"/>
              <a:t>of choosing a new velocity for each agent that is outside the other agent’s velocity obstacle, </a:t>
            </a:r>
            <a:r>
              <a:rPr lang="en-US" dirty="0" smtClean="0"/>
              <a:t>just </a:t>
            </a:r>
            <a:r>
              <a:rPr lang="en-US" dirty="0"/>
              <a:t>choose </a:t>
            </a:r>
            <a:r>
              <a:rPr lang="en-US" dirty="0" smtClean="0"/>
              <a:t>the </a:t>
            </a:r>
            <a:r>
              <a:rPr lang="en-US" dirty="0"/>
              <a:t>average of its current velocity and a velocity that lies outside the other agent’s velocity </a:t>
            </a:r>
            <a:r>
              <a:rPr lang="en-US" dirty="0" smtClean="0"/>
              <a:t>obstacle.</a:t>
            </a:r>
          </a:p>
          <a:p>
            <a:r>
              <a:rPr lang="en-US" dirty="0" smtClean="0"/>
              <a:t>It </a:t>
            </a:r>
            <a:r>
              <a:rPr lang="en-US" dirty="0"/>
              <a:t>can </a:t>
            </a:r>
            <a:r>
              <a:rPr lang="en-US" dirty="0" smtClean="0"/>
              <a:t>geometrically be </a:t>
            </a:r>
            <a:r>
              <a:rPr lang="en-US" dirty="0"/>
              <a:t>interpreted as the velocity obstacle  </a:t>
            </a:r>
            <a:r>
              <a:rPr lang="en-US" dirty="0" smtClean="0"/>
              <a:t>                 that is translated </a:t>
            </a:r>
            <a:r>
              <a:rPr lang="en-US" dirty="0"/>
              <a:t>such that its apex lies at </a:t>
            </a:r>
            <a:endParaRPr lang="en-US" dirty="0" smtClean="0"/>
          </a:p>
          <a:p>
            <a:r>
              <a:rPr lang="en-US" dirty="0" smtClean="0"/>
              <a:t>Formally: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892" y="5373216"/>
            <a:ext cx="4890914" cy="304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484" y="2060848"/>
            <a:ext cx="4320479" cy="28014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4538320"/>
            <a:ext cx="691809" cy="300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23" y="4222519"/>
            <a:ext cx="1056000" cy="28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1735" y="6081816"/>
            <a:ext cx="82309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Van den Berg, J., Lin, M., &amp;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Manocha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D. (2008, May). Reciprocal velocity obstacles for real-time multi-agent navigation. In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Robotics and Automation, 2008. ICRA 2008. IEEE International Conference on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(pp. 1928-1935). IEEE.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5924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Reciprocal Velocity </a:t>
            </a:r>
            <a:r>
              <a:rPr lang="en-US" dirty="0"/>
              <a:t>Obstacles (RVO)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828800"/>
            <a:ext cx="4813176" cy="1528192"/>
          </a:xfrm>
        </p:spPr>
        <p:txBody>
          <a:bodyPr/>
          <a:lstStyle/>
          <a:p>
            <a:r>
              <a:rPr lang="en-US" dirty="0" smtClean="0"/>
              <a:t>For multiple agents, each chooses a velocity that’s outside of the union of all RVOs introduced by others.</a:t>
            </a:r>
            <a:endParaRPr lang="en-US" dirty="0"/>
          </a:p>
          <a:p>
            <a:r>
              <a:rPr lang="en-US" dirty="0" smtClean="0"/>
              <a:t>Path comparison (left: VO; right: RVO)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389" y="1600200"/>
            <a:ext cx="4118547" cy="2692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799" y="3356992"/>
            <a:ext cx="4226003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1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</a:t>
            </a:r>
            <a:r>
              <a:rPr lang="en-US" dirty="0" smtClean="0"/>
              <a:t>of RVO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property of RVO, if </a:t>
            </a:r>
            <a:r>
              <a:rPr lang="en-US" dirty="0"/>
              <a:t>each robot chooses the new velocity closest to the </a:t>
            </a:r>
            <a:r>
              <a:rPr lang="en-US" dirty="0" smtClean="0"/>
              <a:t>current velocity </a:t>
            </a:r>
            <a:r>
              <a:rPr lang="en-US" dirty="0"/>
              <a:t>of the robot, then the robots will automatically </a:t>
            </a:r>
            <a:r>
              <a:rPr lang="en-US" dirty="0" smtClean="0"/>
              <a:t>pass each </a:t>
            </a:r>
            <a:r>
              <a:rPr lang="en-US" dirty="0"/>
              <a:t>other on the same </a:t>
            </a:r>
            <a:r>
              <a:rPr lang="en-US" dirty="0" smtClean="0"/>
              <a:t>side</a:t>
            </a:r>
          </a:p>
          <a:p>
            <a:r>
              <a:rPr lang="en-US" dirty="0" smtClean="0"/>
              <a:t>There are situations that </a:t>
            </a:r>
            <a:r>
              <a:rPr lang="en-US" dirty="0"/>
              <a:t>robots may </a:t>
            </a:r>
            <a:r>
              <a:rPr lang="en-US" dirty="0" smtClean="0"/>
              <a:t>not necessarily </a:t>
            </a:r>
            <a:r>
              <a:rPr lang="en-US" dirty="0"/>
              <a:t>choose the same side to pass, which may result </a:t>
            </a:r>
            <a:r>
              <a:rPr lang="en-US" dirty="0" smtClean="0"/>
              <a:t>in oscillations </a:t>
            </a:r>
            <a:r>
              <a:rPr lang="en-US" dirty="0"/>
              <a:t>known as “reciprocal </a:t>
            </a:r>
            <a:r>
              <a:rPr lang="en-US" dirty="0" smtClean="0"/>
              <a:t>dances”.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028" y="3717032"/>
            <a:ext cx="5976664" cy="262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2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143.982"/>
  <p:tag name="LATEXADDIN" val="\documentclass{article}&#10;\usepackage{amsmath}&#10;\pagestyle{empty}&#10;\begin{document}&#10;$\textbf{v}_A$&#10;&#10;&#10;&#10;\end{document}"/>
  <p:tag name="IGUANATEXSIZE" val="20"/>
  <p:tag name="IGUANATEXCURSOR" val="9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519.6851"/>
  <p:tag name="LATEXADDIN" val="\documentclass{article}&#10;\usepackage{amsmath}&#10;\pagestyle{empty}&#10;\begin{document}&#10;&#10;$O(m*o^2)$&#10;&#10;&#10;\end{document}"/>
  <p:tag name="IGUANATEXSIZE" val="20"/>
  <p:tag name="IGUANATEXCURSOR" val="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799.4001"/>
  <p:tag name="LATEXADDIN" val="\documentclass{article}&#10;\usepackage{amsmath}&#10;\pagestyle{empty}&#10;\begin{document}&#10;&#10;&#10;$|atan2(v)|-|\theta|$&#10;&#10;\end{document}"/>
  <p:tag name="IGUANATEXSIZE" val="20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530.1837"/>
  <p:tag name="LATEXADDIN" val="\documentclass{article}&#10;\usepackage{amsmath}&#10;\pagestyle{empty}&#10;\begin{document}&#10;&#10;$|v-v_{pref}|$&#10;&#10;&#10;\end{document}"/>
  <p:tag name="IGUANATEXSIZE" val="18"/>
  <p:tag name="IGUANATEXCURSOR" val="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007.874"/>
  <p:tag name="LATEXADDIN" val="\documentclass{article}&#10;\usepackage{amsmath}&#10;\pagestyle{empty}&#10;\begin{document}&#10;&#10;&#10;$O(\delta^2MAX(||G_i||))$&#10;&#10;\end{document}"/>
  <p:tag name="IGUANATEXSIZE" val="20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349.4563"/>
  <p:tag name="LATEXADDIN" val="\documentclass{article}&#10;\usepackage{amsmath}&#10;\pagestyle{empty}&#10;\begin{document}&#10;&#10;$\theta_{reach_a}$&#10;&#10;&#10;\end{document}"/>
  <p:tag name="IGUANATEXSIZE" val="19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98874"/>
  <p:tag name="ORIGINALWIDTH" val="51.74354"/>
  <p:tag name="LATEXADDIN" val="\documentclass{article}&#10;\usepackage{amsmath}&#10;\pagestyle{empty}&#10;\begin{document}&#10;&#10;&#10;$\delta$&#10;&#10;\end{document}"/>
  <p:tag name="IGUANATEXSIZE" val="20"/>
  <p:tag name="IGUANATEXCURSOR" val="8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99.73756"/>
  <p:tag name="LATEXADDIN" val="\documentclass{article}&#10;\usepackage{amsmath}&#10;\pagestyle{empty}&#10;\begin{document}&#10;&#10;&#10;$\delta^2$&#10;&#10;\end{document}"/>
  <p:tag name="IGUANATEXSIZE" val="20"/>
  <p:tag name="IGUANATEXCURSOR" val="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146.2317"/>
  <p:tag name="LATEXADDIN" val="\documentclass{article}&#10;\usepackage{amsmath}&#10;\pagestyle{empty}&#10;\begin{document}&#10;&#10;$\textbf{v}_B$&#10;&#10;&#10;\end{document}"/>
  <p:tag name="IGUANATEXSIZE" val="20"/>
  <p:tag name="IGUANATEXCURSOR" val="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143.982"/>
  <p:tag name="LATEXADDIN" val="\documentclass{article}&#10;\usepackage{amsmath}&#10;\pagestyle{empty}&#10;\begin{document}&#10;$\textbf{v}_A$&#10;&#10;&#10;&#10;\end{document}"/>
  <p:tag name="IGUANATEXSIZE" val="20"/>
  <p:tag name="IGUANATEXCURSOR" val="9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3756"/>
  <p:tag name="ORIGINALWIDTH" val="434.9456"/>
  <p:tag name="LATEXADDIN" val="\documentclass{article}&#10;\usepackage{amsmath}&#10;\pagestyle{empty}&#10;\begin{document}&#10;&#10;$B\oplus -A$&#10;&#10;&#10;\end{document}"/>
  <p:tag name="IGUANATEXSIZE" val="20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.7315"/>
  <p:tag name="ORIGINALWIDTH" val="340.4574"/>
  <p:tag name="LATEXADDIN" val="\documentclass{article}&#10;\usepackage{amsmath}&#10;\pagestyle{empty}&#10;\begin{document}&#10;&#10;$\frac{\textbf{v}_A+\textbf{v}_B}{2}$&#10;&#10;&#10;\end{document}"/>
  <p:tag name="IGUANATEXSIZE" val="20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519.6851"/>
  <p:tag name="LATEXADDIN" val="\documentclass{article}&#10;\usepackage{amsmath}&#10;\pagestyle{empty}&#10;\begin{document}&#10;&#10;&#10;$VO^{A}_{B}(\textbf{v}_B)$&#10;&#10;\end{document}"/>
  <p:tag name="IGUANATEXSIZE" val="20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.4803"/>
  <p:tag name="ORIGINALWIDTH" val="273.7158"/>
  <p:tag name="LATEXADDIN" val="\documentclass{article}&#10;\usepackage{amsmath}&#10;\pagestyle{empty}&#10;\begin{document}&#10;&#10;&#10;$\textbf{v}^{pref}_{A}$&#10;&#10;\end{document}"/>
  <p:tag name="IGUANATEXSIZE" val="20"/>
  <p:tag name="IGUANATEXCURSOR" val="1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.4803"/>
  <p:tag name="ORIGINALWIDTH" val="273.7158"/>
  <p:tag name="LATEXADDIN" val="\documentclass{article}&#10;\usepackage{amsmath}&#10;\pagestyle{empty}&#10;\begin{document}&#10;&#10;&#10;$\textbf{v}^{pref}_{A}$&#10;&#10;\end{document}"/>
  <p:tag name="IGUANATEXSIZE" val="20"/>
  <p:tag name="IGUANATEXCURSOR" val="1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.4814"/>
  <p:tag name="ORIGINALWIDTH" val="578.1777"/>
  <p:tag name="LATEXADDIN" val="\documentclass{article}&#10;\usepackage{amsmath}&#10;\pagestyle{empty}&#10;\begin{document}&#10;&#10;&#10;$ERVO^{\tau}_{X|Y}$&#10;&#10;\end{document}"/>
  <p:tag name="IGUANATEXSIZE" val="20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Business strategy presentation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usiness strategy presentation.potx" id="{EB0D3B34-B7D6-4C45-8EC6-74593BA23307}" vid="{3C7E45A4-4E96-419A-A06F-C7909FE41FBD}"/>
    </a:ext>
  </a:extLst>
</a:theme>
</file>

<file path=ppt/theme/theme2.xml><?xml version="1.0" encoding="utf-8"?>
<a:theme xmlns:a="http://schemas.openxmlformats.org/drawingml/2006/main" name="Office Them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653E1689-1E09-4ADC-A5E7-6718BF79A8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B30B94-6D3B-4C91-947C-5EB8E8EFFE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FFF1070-8794-47AC-90B7-1F2E078096F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0262f94-9f35-4ac3-9a90-690165a166b7"/>
    <ds:schemaRef ds:uri="http://purl.org/dc/elements/1.1/"/>
    <ds:schemaRef ds:uri="http://schemas.microsoft.com/office/2006/metadata/properties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strategy presentation</Template>
  <TotalTime>625</TotalTime>
  <Words>1711</Words>
  <Application>Microsoft Office PowerPoint</Application>
  <PresentationFormat>Custom</PresentationFormat>
  <Paragraphs>147</Paragraphs>
  <Slides>31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宋体</vt:lpstr>
      <vt:lpstr>Arial</vt:lpstr>
      <vt:lpstr>Century Gothic</vt:lpstr>
      <vt:lpstr>Palatino Linotype</vt:lpstr>
      <vt:lpstr>Symbol</vt:lpstr>
      <vt:lpstr>Business strategy presentation</vt:lpstr>
      <vt:lpstr>Velocity Obstacles for Multi-agent Navigation</vt:lpstr>
      <vt:lpstr>Overview</vt:lpstr>
      <vt:lpstr>Problem Definition</vt:lpstr>
      <vt:lpstr>Velocity Obstacle (VO)</vt:lpstr>
      <vt:lpstr>An Intuitive Demo</vt:lpstr>
      <vt:lpstr>Limitations of VO</vt:lpstr>
      <vt:lpstr>Reciprocal Velocity Obstacles (RVO)</vt:lpstr>
      <vt:lpstr>Reciprocal Velocity Obstacles (RVO)</vt:lpstr>
      <vt:lpstr>Limitations of RVO</vt:lpstr>
      <vt:lpstr>Hybrid Reciprocal Velocity Obstacle (HRVO) </vt:lpstr>
      <vt:lpstr>Navigating Multiple Mobile Robots</vt:lpstr>
      <vt:lpstr>Limitations of (H)RVO</vt:lpstr>
      <vt:lpstr>Reciprocally Permitted Velocities</vt:lpstr>
      <vt:lpstr>Optimal Reciprocal Collision Avoidance (ORCA)</vt:lpstr>
      <vt:lpstr>n-Body Collision Avoidance</vt:lpstr>
      <vt:lpstr>Densely Packed Conditions</vt:lpstr>
      <vt:lpstr>Static Obstacles</vt:lpstr>
      <vt:lpstr>Fail Cases</vt:lpstr>
      <vt:lpstr>Limitations of ORCA</vt:lpstr>
      <vt:lpstr>Reciprocal Collision Avoidance with Elliptical Agents (EORCA) </vt:lpstr>
      <vt:lpstr>Reciprocal Collision Avoidance with Elliptical Agents (EORCA) </vt:lpstr>
      <vt:lpstr>Reciprocal Collision Avoidance with Elliptical Agents (EORCA) </vt:lpstr>
      <vt:lpstr>Precomputation</vt:lpstr>
      <vt:lpstr>Results</vt:lpstr>
      <vt:lpstr>Limitations of EROCA</vt:lpstr>
      <vt:lpstr>Reciprocally-Rotating Velocity Obstacles (RRVO) </vt:lpstr>
      <vt:lpstr>Reciprocally-Rotating Velocity Obstacles (RRVO) </vt:lpstr>
      <vt:lpstr>Reciprocally-Rotating Velocity Obstacles (RRVO) </vt:lpstr>
      <vt:lpstr>Performance of RRVO </vt:lpstr>
      <vt:lpstr>Limitations of RRVO </vt:lpstr>
      <vt:lpstr>Thank You!</vt:lpstr>
    </vt:vector>
  </TitlesOfParts>
  <Company>UNC Chapel 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Recommending a Strategy</dc:title>
  <dc:creator>Administrator</dc:creator>
  <cp:lastModifiedBy>Administrator</cp:lastModifiedBy>
  <cp:revision>115</cp:revision>
  <dcterms:created xsi:type="dcterms:W3CDTF">2017-11-04T19:20:53Z</dcterms:created>
  <dcterms:modified xsi:type="dcterms:W3CDTF">2017-11-07T02:42:58Z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